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61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0" r:id="rId6"/>
    <p:sldId id="264" r:id="rId7"/>
    <p:sldId id="266" r:id="rId8"/>
    <p:sldId id="268" r:id="rId9"/>
    <p:sldId id="269" r:id="rId10"/>
    <p:sldId id="270" r:id="rId11"/>
    <p:sldId id="271" r:id="rId12"/>
    <p:sldId id="274" r:id="rId13"/>
    <p:sldId id="280" r:id="rId14"/>
    <p:sldId id="298" r:id="rId15"/>
    <p:sldId id="295" r:id="rId16"/>
    <p:sldId id="281" r:id="rId17"/>
    <p:sldId id="282" r:id="rId18"/>
    <p:sldId id="284" r:id="rId19"/>
    <p:sldId id="309" r:id="rId20"/>
    <p:sldId id="299" r:id="rId21"/>
    <p:sldId id="285" r:id="rId22"/>
    <p:sldId id="303" r:id="rId23"/>
    <p:sldId id="305" r:id="rId24"/>
    <p:sldId id="307" r:id="rId25"/>
    <p:sldId id="310" r:id="rId26"/>
    <p:sldId id="289" r:id="rId27"/>
    <p:sldId id="300" r:id="rId28"/>
    <p:sldId id="294" r:id="rId29"/>
    <p:sldId id="291" r:id="rId30"/>
  </p:sldIdLst>
  <p:sldSz cx="9144000" cy="6858000" type="screen4x3"/>
  <p:notesSz cx="6858000" cy="9144000"/>
  <p:embeddedFontLst>
    <p:embeddedFont>
      <p:font typeface="微軟正黑體" panose="020B0604030504040204" pitchFamily="34" charset="-12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El Messiri Medium" pitchFamily="2" charset="-78"/>
      <p:regular r:id="rId40"/>
    </p:embeddedFont>
    <p:embeddedFont>
      <p:font typeface="MesloLGS NF" panose="020B0609030804020204" pitchFamily="49" charset="0"/>
      <p:regular r:id="rId41"/>
      <p:bold r:id="rId42"/>
      <p:italic r:id="rId43"/>
      <p:boldItalic r:id="rId44"/>
    </p:embeddedFont>
    <p:embeddedFont>
      <p:font typeface="Orbitron Medium" pitchFamily="2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797979"/>
    <a:srgbClr val="AAAAAA"/>
    <a:srgbClr val="FFFFFF"/>
    <a:srgbClr val="878471"/>
    <a:srgbClr val="E53F73"/>
    <a:srgbClr val="F9F8F3"/>
    <a:srgbClr val="272823"/>
    <a:srgbClr val="EF9D40"/>
    <a:srgbClr val="E4D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A0C97-4866-5649-9EE4-E69646B77280}" v="4" dt="2022-11-28T04:37:29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5000"/>
  </p:normalViewPr>
  <p:slideViewPr>
    <p:cSldViewPr snapToGrid="0" snapToObjects="1">
      <p:cViewPr varScale="1">
        <p:scale>
          <a:sx n="105" d="100"/>
          <a:sy n="105" d="100"/>
        </p:scale>
        <p:origin x="1632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廖鈞榆" userId="4aa7d78e-181d-4ce8-90ca-bc8c59c5799c" providerId="ADAL" clId="{41CA0C97-4866-5649-9EE4-E69646B77280}"/>
    <pc:docChg chg="custSel modSld">
      <pc:chgData name="廖鈞榆" userId="4aa7d78e-181d-4ce8-90ca-bc8c59c5799c" providerId="ADAL" clId="{41CA0C97-4866-5649-9EE4-E69646B77280}" dt="2022-11-28T07:03:51.339" v="27" actId="478"/>
      <pc:docMkLst>
        <pc:docMk/>
      </pc:docMkLst>
      <pc:sldChg chg="delSp mod">
        <pc:chgData name="廖鈞榆" userId="4aa7d78e-181d-4ce8-90ca-bc8c59c5799c" providerId="ADAL" clId="{41CA0C97-4866-5649-9EE4-E69646B77280}" dt="2022-11-28T07:03:51.339" v="27" actId="478"/>
        <pc:sldMkLst>
          <pc:docMk/>
          <pc:sldMk cId="796394032" sldId="268"/>
        </pc:sldMkLst>
        <pc:spChg chg="del">
          <ac:chgData name="廖鈞榆" userId="4aa7d78e-181d-4ce8-90ca-bc8c59c5799c" providerId="ADAL" clId="{41CA0C97-4866-5649-9EE4-E69646B77280}" dt="2022-11-28T07:03:51.339" v="27" actId="478"/>
          <ac:spMkLst>
            <pc:docMk/>
            <pc:sldMk cId="796394032" sldId="268"/>
            <ac:spMk id="29" creationId="{2D07FFC6-7F61-F600-8A79-E1E490D81FA9}"/>
          </ac:spMkLst>
        </pc:spChg>
      </pc:sldChg>
      <pc:sldChg chg="modSp mod">
        <pc:chgData name="廖鈞榆" userId="4aa7d78e-181d-4ce8-90ca-bc8c59c5799c" providerId="ADAL" clId="{41CA0C97-4866-5649-9EE4-E69646B77280}" dt="2022-11-28T06:41:06.698" v="26" actId="20577"/>
        <pc:sldMkLst>
          <pc:docMk/>
          <pc:sldMk cId="2265256607" sldId="271"/>
        </pc:sldMkLst>
        <pc:spChg chg="mod">
          <ac:chgData name="廖鈞榆" userId="4aa7d78e-181d-4ce8-90ca-bc8c59c5799c" providerId="ADAL" clId="{41CA0C97-4866-5649-9EE4-E69646B77280}" dt="2022-11-28T06:41:06.698" v="26" actId="20577"/>
          <ac:spMkLst>
            <pc:docMk/>
            <pc:sldMk cId="2265256607" sldId="271"/>
            <ac:spMk id="3" creationId="{FE023268-4508-81BD-F4A3-5725F8A9429E}"/>
          </ac:spMkLst>
        </pc:spChg>
      </pc:sldChg>
      <pc:sldChg chg="modSp mod">
        <pc:chgData name="廖鈞榆" userId="4aa7d78e-181d-4ce8-90ca-bc8c59c5799c" providerId="ADAL" clId="{41CA0C97-4866-5649-9EE4-E69646B77280}" dt="2022-11-28T02:23:31.143" v="19" actId="20577"/>
        <pc:sldMkLst>
          <pc:docMk/>
          <pc:sldMk cId="1499745597" sldId="282"/>
        </pc:sldMkLst>
        <pc:graphicFrameChg chg="modGraphic">
          <ac:chgData name="廖鈞榆" userId="4aa7d78e-181d-4ce8-90ca-bc8c59c5799c" providerId="ADAL" clId="{41CA0C97-4866-5649-9EE4-E69646B77280}" dt="2022-11-28T02:23:31.143" v="19" actId="20577"/>
          <ac:graphicFrameMkLst>
            <pc:docMk/>
            <pc:sldMk cId="1499745597" sldId="282"/>
            <ac:graphicFrameMk id="6" creationId="{2FC390F1-12E8-B2AB-6239-6AF4F0450C5B}"/>
          </ac:graphicFrameMkLst>
        </pc:graphicFrameChg>
      </pc:sldChg>
      <pc:sldChg chg="modSp mod">
        <pc:chgData name="廖鈞榆" userId="4aa7d78e-181d-4ce8-90ca-bc8c59c5799c" providerId="ADAL" clId="{41CA0C97-4866-5649-9EE4-E69646B77280}" dt="2022-11-28T02:25:27.426" v="20" actId="20577"/>
        <pc:sldMkLst>
          <pc:docMk/>
          <pc:sldMk cId="988888520" sldId="291"/>
        </pc:sldMkLst>
        <pc:spChg chg="mod">
          <ac:chgData name="廖鈞榆" userId="4aa7d78e-181d-4ce8-90ca-bc8c59c5799c" providerId="ADAL" clId="{41CA0C97-4866-5649-9EE4-E69646B77280}" dt="2022-11-28T02:25:27.426" v="20" actId="20577"/>
          <ac:spMkLst>
            <pc:docMk/>
            <pc:sldMk cId="988888520" sldId="291"/>
            <ac:spMk id="6" creationId="{CCE041A1-9618-405C-04BF-2ECC70DD3E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64214BF-D59A-3B45-B2C3-A51EF1696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B17953-6B54-6B48-80BC-1E2A64C71A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14100-4B79-5049-ACAA-A7E0174781EF}" type="datetimeFigureOut">
              <a:rPr kumimoji="1" lang="zh-TW" altLang="en-US" smtClean="0"/>
              <a:t>2022/12/10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224070-A205-1342-A3E1-F218E44F39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70CBC8-620A-D34A-A1ED-F483B16B5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71398-310C-8A4F-B0F6-3CEFBCD2EB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890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4DB73-3360-DE46-A162-84F5CEEEC9D7}" type="datetimeFigureOut">
              <a:rPr kumimoji="1" lang="zh-TW" altLang="en-US" smtClean="0"/>
              <a:t>2022/12/10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E18E-767E-8F4D-9662-AF66B600937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819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在傳統的嵌入式系統開發中，各種功能都是放在一個迴圈中一直不斷的執行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32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接下來來介紹使用這個開發平台所實作的應用：</a:t>
            </a:r>
            <a:r>
              <a:rPr kumimoji="1" lang="en-US" altLang="zh-TW" dirty="0"/>
              <a:t>Safe@NPTU</a:t>
            </a:r>
            <a:r>
              <a:rPr kumimoji="1" lang="zh-TW" altLang="en-US" dirty="0"/>
              <a:t>，校園安全監測系統，（開始簡介）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61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這是這個應用的工作清單，但這個平台可以執行的程式遠遠不止這一些內容而已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23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接下來來介紹使用這個開發平台所實作的應用：</a:t>
            </a:r>
            <a:r>
              <a:rPr kumimoji="1" lang="en-US" altLang="zh-TW" dirty="0"/>
              <a:t>Safe@NPTU</a:t>
            </a:r>
            <a:r>
              <a:rPr kumimoji="1" lang="zh-TW" altLang="en-US" dirty="0"/>
              <a:t>，校園安全監測系統，（開始簡介）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13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43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1246" y="3758570"/>
            <a:ext cx="7543800" cy="1252336"/>
          </a:xfrm>
        </p:spPr>
        <p:txBody>
          <a:bodyPr wrap="square" lIns="91440" rIns="9144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2000" b="0" i="0" cap="none" spc="0" baseline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 dirty="0"/>
              <a:t>Speaker's Name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junwu@mail.nptu.edu.tw</a:t>
            </a:r>
            <a:endParaRPr lang="en-US" dirty="0"/>
          </a:p>
        </p:txBody>
      </p:sp>
      <p:sp>
        <p:nvSpPr>
          <p:cNvPr id="12" name="標題 11"/>
          <p:cNvSpPr>
            <a:spLocks noGrp="1"/>
          </p:cNvSpPr>
          <p:nvPr>
            <p:ph type="title" hasCustomPrompt="1"/>
          </p:nvPr>
        </p:nvSpPr>
        <p:spPr>
          <a:xfrm>
            <a:off x="822960" y="1223987"/>
            <a:ext cx="7543800" cy="2276006"/>
          </a:xfrm>
        </p:spPr>
        <p:txBody>
          <a:bodyPr anchor="ctr"/>
          <a:lstStyle>
            <a:lvl1pPr>
              <a:defRPr>
                <a:latin typeface="+mj-lt"/>
                <a:ea typeface="Heiti TC Medium" pitchFamily="2" charset="-128"/>
              </a:defRPr>
            </a:lvl1pPr>
          </a:lstStyle>
          <a:p>
            <a:r>
              <a:rPr kumimoji="1" lang="en-US" altLang="zh-TW" dirty="0"/>
              <a:t>English Title</a:t>
            </a:r>
            <a:r>
              <a:rPr kumimoji="1" lang="zh-TW" altLang="en-US" dirty="0"/>
              <a:t>中文標題</a:t>
            </a:r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91" y="5517242"/>
            <a:ext cx="2127703" cy="603693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822958" y="3543658"/>
            <a:ext cx="7543801" cy="45719"/>
          </a:xfrm>
          <a:prstGeom prst="rect">
            <a:avLst/>
          </a:prstGeom>
          <a:solidFill>
            <a:srgbClr val="7DB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844161" y="1146272"/>
            <a:ext cx="754380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822959" y="5180439"/>
            <a:ext cx="754380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673057-E68A-A14A-8916-5AC2A08FE4D1}"/>
              </a:ext>
            </a:extLst>
          </p:cNvPr>
          <p:cNvSpPr/>
          <p:nvPr userDrawn="1"/>
        </p:nvSpPr>
        <p:spPr>
          <a:xfrm>
            <a:off x="-5465" y="-12817"/>
            <a:ext cx="9143709" cy="305106"/>
          </a:xfrm>
          <a:prstGeom prst="rect">
            <a:avLst/>
          </a:prstGeom>
          <a:gradFill flip="none" rotWithShape="1">
            <a:gsLst>
              <a:gs pos="0">
                <a:srgbClr val="FE9E24"/>
              </a:gs>
              <a:gs pos="87000">
                <a:srgbClr val="FB9509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CCF5CEC-D97D-2244-A7C8-E39AFE354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25905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8629689" y="-15021"/>
            <a:ext cx="519403" cy="50641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DB0BCC3-68B1-FE49-9DAE-16C8A1A4A800}"/>
              </a:ext>
            </a:extLst>
          </p:cNvPr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259052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48803FA-1A45-2747-8F54-940C005061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D1CD2EC7-A39F-7E44-80C8-E3AC1BD2FD95}"/>
              </a:ext>
            </a:extLst>
          </p:cNvPr>
          <p:cNvGrpSpPr/>
          <p:nvPr userDrawn="1"/>
        </p:nvGrpSpPr>
        <p:grpSpPr>
          <a:xfrm>
            <a:off x="2966183" y="5544043"/>
            <a:ext cx="2300115" cy="608488"/>
            <a:chOff x="2856854" y="5544043"/>
            <a:chExt cx="2300115" cy="60848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35BC6B6-C36C-2B42-BA15-802C0F7F40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56854" y="5567193"/>
              <a:ext cx="596278" cy="51317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F96BE01-DE00-3B4C-B1C7-57802EF8959C}"/>
                </a:ext>
              </a:extLst>
            </p:cNvPr>
            <p:cNvSpPr txBox="1"/>
            <p:nvPr userDrawn="1"/>
          </p:nvSpPr>
          <p:spPr>
            <a:xfrm>
              <a:off x="3441435" y="5829045"/>
              <a:ext cx="1715534" cy="323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kumimoji="1" lang="en-US" altLang="zh-TW" sz="1000" dirty="0"/>
                <a:t>Dept. of Computer Science</a:t>
              </a:r>
            </a:p>
            <a:p>
              <a:pPr>
                <a:lnSpc>
                  <a:spcPts val="900"/>
                </a:lnSpc>
              </a:pPr>
              <a:r>
                <a:rPr kumimoji="1" lang="en-US" altLang="zh-TW" sz="1000" dirty="0"/>
                <a:t>&amp; Information Engineering</a:t>
              </a:r>
              <a:endParaRPr kumimoji="1" lang="zh-TW" altLang="en-US" sz="100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A5E1EE4-8DA1-3E45-8CC6-9478624BAA15}"/>
                </a:ext>
              </a:extLst>
            </p:cNvPr>
            <p:cNvSpPr txBox="1"/>
            <p:nvPr userDrawn="1"/>
          </p:nvSpPr>
          <p:spPr>
            <a:xfrm>
              <a:off x="3406832" y="554404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>
                  <a:latin typeface="Weibei SC" panose="03000800000000000000" pitchFamily="66" charset="-128"/>
                  <a:ea typeface="Weibei SC" panose="03000800000000000000" pitchFamily="66" charset="-128"/>
                </a:rPr>
                <a:t>資訊工程學系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97AFDB2-A9FA-B146-B3CF-3AD00F6547BC}"/>
              </a:ext>
            </a:extLst>
          </p:cNvPr>
          <p:cNvGrpSpPr/>
          <p:nvPr userDrawn="1"/>
        </p:nvGrpSpPr>
        <p:grpSpPr>
          <a:xfrm>
            <a:off x="5168208" y="5464016"/>
            <a:ext cx="3680664" cy="650865"/>
            <a:chOff x="5457580" y="5012602"/>
            <a:chExt cx="3680664" cy="65086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0216388-1250-6D4F-A276-748B92C42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57580" y="5067481"/>
              <a:ext cx="968707" cy="594652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E76AD81-7D2A-7148-96CF-C29CE4F042C0}"/>
                </a:ext>
              </a:extLst>
            </p:cNvPr>
            <p:cNvSpPr txBox="1"/>
            <p:nvPr userDrawn="1"/>
          </p:nvSpPr>
          <p:spPr>
            <a:xfrm>
              <a:off x="6352328" y="5181794"/>
              <a:ext cx="2785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b="1">
                  <a:solidFill>
                    <a:schemeClr val="bg2">
                      <a:lumMod val="2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即時與嵌入式系統實驗室</a:t>
              </a:r>
              <a:endParaRPr kumimoji="1" lang="en-US" altLang="zh-TW" sz="1200" b="1" dirty="0">
                <a:solidFill>
                  <a:schemeClr val="bg2">
                    <a:lumMod val="2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6D1241F-59B2-4546-B4AE-D38176F7BE42}"/>
                </a:ext>
              </a:extLst>
            </p:cNvPr>
            <p:cNvSpPr/>
            <p:nvPr userDrawn="1"/>
          </p:nvSpPr>
          <p:spPr>
            <a:xfrm>
              <a:off x="6352328" y="5012602"/>
              <a:ext cx="12378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TW" sz="1200" b="1" i="0" dirty="0">
                  <a:solidFill>
                    <a:srgbClr val="00B0F0"/>
                  </a:solidFill>
                  <a:latin typeface="Gill Sans" charset="0"/>
                  <a:ea typeface="Gill Sans" charset="0"/>
                  <a:cs typeface="Gill Sans" charset="0"/>
                </a:rPr>
                <a:t>RESL</a:t>
              </a:r>
              <a:r>
                <a:rPr kumimoji="1" lang="en-US" altLang="zh-TW" sz="1200" b="1" i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@</a:t>
              </a:r>
              <a:r>
                <a:rPr kumimoji="1" lang="en-US" altLang="zh-TW" sz="1200" b="1" i="0" dirty="0">
                  <a:solidFill>
                    <a:schemeClr val="bg2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NPTU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E9ED117-2EC7-264C-BD67-B01B38149599}"/>
                </a:ext>
              </a:extLst>
            </p:cNvPr>
            <p:cNvSpPr/>
            <p:nvPr userDrawn="1"/>
          </p:nvSpPr>
          <p:spPr>
            <a:xfrm>
              <a:off x="6371082" y="5401857"/>
              <a:ext cx="243725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kumimoji="1" lang="en-US" altLang="zh-TW" sz="1100" b="0" i="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Georgia" charset="0"/>
                  <a:cs typeface="Times New Roman" panose="02020603050405020304" pitchFamily="18" charset="0"/>
                </a:rPr>
                <a:t>Real-Time</a:t>
              </a:r>
              <a:r>
                <a:rPr kumimoji="1" lang="en-US" altLang="zh-TW" sz="1100" b="0" i="0" baseline="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Georgia" charset="0"/>
                  <a:cs typeface="Times New Roman" panose="02020603050405020304" pitchFamily="18" charset="0"/>
                </a:rPr>
                <a:t> &amp; Embedded Systems Lab.</a:t>
              </a:r>
              <a:endParaRPr kumimoji="1" lang="en-US" altLang="zh-TW" sz="2000" b="0" i="0" baseline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E47CD32-6BD0-9E4D-B9AA-8F5C756B7C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891" y="713278"/>
            <a:ext cx="7543800" cy="345462"/>
          </a:xfrm>
        </p:spPr>
        <p:txBody>
          <a:bodyPr>
            <a:normAutofit/>
          </a:bodyPr>
          <a:lstStyle>
            <a:lvl1pPr marL="0" indent="0">
              <a:buNone/>
              <a:defRPr sz="1600" i="1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kumimoji="1" lang="en-US" altLang="zh-TW" dirty="0"/>
              <a:t>Conference Name / Lab Meeting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88C7A1-53F6-E848-BCA5-9E2238BC2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64434"/>
            <a:ext cx="9138243" cy="317500"/>
          </a:xfrm>
        </p:spPr>
        <p:txBody>
          <a:bodyPr>
            <a:noAutofit/>
          </a:bodyPr>
          <a:lstStyle>
            <a:lvl1pPr marL="0" indent="0" algn="ctr">
              <a:buNone/>
              <a:defRPr sz="1600" i="1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kumimoji="1" lang="en-US" altLang="zh-TW" dirty="0"/>
              <a:t>July 31, 2021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9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buFont typeface="Wingdings" charset="2"/>
              <a:buChar char="n"/>
              <a:tabLst>
                <a:tab pos="217488" algn="l"/>
              </a:tabLst>
              <a:defRPr/>
            </a:lvl1pPr>
            <a:lvl2pPr marL="452438" indent="-252413">
              <a:buFont typeface="Wingdings" charset="2"/>
              <a:buChar char="l"/>
              <a:tabLst>
                <a:tab pos="71438" algn="l"/>
              </a:tabLst>
              <a:defRPr/>
            </a:lvl2pPr>
            <a:lvl3pPr marL="622300" indent="-238125">
              <a:buFont typeface="Wingdings" charset="2"/>
              <a:buChar char="p"/>
              <a:tabLst>
                <a:tab pos="71438" algn="l"/>
              </a:tabLst>
              <a:defRPr/>
            </a:lvl3pPr>
            <a:lvl4pPr marL="712788" indent="-146050">
              <a:buFont typeface="Arial" charset="0"/>
              <a:buChar char="•"/>
              <a:tabLst>
                <a:tab pos="71438" algn="l"/>
              </a:tabLst>
              <a:defRPr/>
            </a:lvl4pPr>
            <a:lvl5pPr marL="895350" indent="-146050">
              <a:buFont typeface="Arial" charset="0"/>
              <a:buChar char="•"/>
              <a:tabLst>
                <a:tab pos="71438" algn="l"/>
              </a:tabLst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8F1BBA-7A5E-6F41-4F29-8DD1A4FD3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87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88C5D-209B-0044-B9E4-4D864B3B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6D423E-21D7-B0D5-3BB0-F63B7D095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81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矩形 13"/>
          <p:cNvSpPr/>
          <p:nvPr userDrawn="1"/>
        </p:nvSpPr>
        <p:spPr>
          <a:xfrm flipV="1">
            <a:off x="810259" y="4404307"/>
            <a:ext cx="3695701" cy="45719"/>
          </a:xfrm>
          <a:prstGeom prst="rect">
            <a:avLst/>
          </a:prstGeom>
          <a:solidFill>
            <a:srgbClr val="7DB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 userDrawn="1"/>
        </p:nvSpPr>
        <p:spPr>
          <a:xfrm flipV="1">
            <a:off x="4501006" y="4404308"/>
            <a:ext cx="38608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9A52BB-90AE-3D4F-83E9-84088C7F0479}"/>
              </a:ext>
            </a:extLst>
          </p:cNvPr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304F4A-49AD-9B49-B225-26B059CC2055}"/>
              </a:ext>
            </a:extLst>
          </p:cNvPr>
          <p:cNvSpPr txBox="1"/>
          <p:nvPr userDrawn="1"/>
        </p:nvSpPr>
        <p:spPr>
          <a:xfrm>
            <a:off x="464516" y="6556077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&amp;</a:t>
            </a:r>
            <a:r>
              <a:rPr kumimoji="1" lang="en-US" altLang="zh-TW" sz="1400" b="0" i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Embedded Systems Lab., National Pingtung University.</a:t>
            </a:r>
            <a:endParaRPr kumimoji="1" lang="zh-TW" altLang="en-US" sz="1400" b="0" i="1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A78B9AA-ED95-E043-82A2-FD5A8D7815DB}"/>
              </a:ext>
            </a:extLst>
          </p:cNvPr>
          <p:cNvSpPr/>
          <p:nvPr userDrawn="1"/>
        </p:nvSpPr>
        <p:spPr>
          <a:xfrm>
            <a:off x="8722943" y="6450796"/>
            <a:ext cx="363630" cy="35736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3659B8D-DB3D-0D4B-B71D-5F04E41D97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246593D-E45C-6C4E-BCED-D674BA010B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144" y="6416632"/>
            <a:ext cx="679356" cy="4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760021"/>
            <a:ext cx="7543800" cy="72439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448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44818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676663-E809-4829-ACB9-C84F8C650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41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1383F1-6192-492A-4254-30FA9354C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991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B2D965-6466-3B55-8C31-1CDDA5036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0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6CFC1A-9C13-CA24-D37A-AC98DB7A9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59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AB62BF-8DED-87F3-8C4C-C81B5F95CF7B}"/>
              </a:ext>
            </a:extLst>
          </p:cNvPr>
          <p:cNvSpPr/>
          <p:nvPr userDrawn="1"/>
        </p:nvSpPr>
        <p:spPr>
          <a:xfrm>
            <a:off x="7234177" y="5930705"/>
            <a:ext cx="1909823" cy="62787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E0FFD7-B5C6-3A84-0299-6E3C57548AB3}"/>
              </a:ext>
            </a:extLst>
          </p:cNvPr>
          <p:cNvSpPr/>
          <p:nvPr userDrawn="1"/>
        </p:nvSpPr>
        <p:spPr>
          <a:xfrm>
            <a:off x="8040546" y="6558583"/>
            <a:ext cx="148542" cy="90668"/>
          </a:xfrm>
          <a:prstGeom prst="rect">
            <a:avLst/>
          </a:prstGeom>
          <a:solidFill>
            <a:srgbClr val="1BB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4D8CD5-530B-B6DF-B2BF-BF26DFE47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75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3709" cy="305106"/>
          </a:xfrm>
          <a:prstGeom prst="rect">
            <a:avLst/>
          </a:prstGeom>
          <a:gradFill flip="none" rotWithShape="1">
            <a:gsLst>
              <a:gs pos="0">
                <a:srgbClr val="FE9E24"/>
              </a:gs>
              <a:gs pos="87000">
                <a:srgbClr val="FB9509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10807"/>
            <a:ext cx="7543801" cy="49944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735495" y="2405"/>
            <a:ext cx="78941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TW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2022 CSIE Capstone Project — Yet Another Platform for Embedded Real-Time Systems </a:t>
            </a:r>
            <a:endParaRPr kumimoji="1" lang="zh-TW" altLang="en-US" sz="1400" b="0" i="1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字方塊 36"/>
          <p:cNvSpPr txBox="1"/>
          <p:nvPr userDrawn="1"/>
        </p:nvSpPr>
        <p:spPr>
          <a:xfrm>
            <a:off x="733458" y="6556077"/>
            <a:ext cx="840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&amp;</a:t>
            </a:r>
            <a:r>
              <a:rPr kumimoji="1" lang="en-US" altLang="zh-TW" sz="1400" b="0" i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Embedded Systems Lab., National Pingtung University.</a:t>
            </a:r>
            <a:endParaRPr kumimoji="1" lang="zh-TW" altLang="en-US" sz="1400" b="0" i="1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444E9A9-4BE4-B648-8838-2B9C7B90C35C}"/>
              </a:ext>
            </a:extLst>
          </p:cNvPr>
          <p:cNvSpPr/>
          <p:nvPr userDrawn="1"/>
        </p:nvSpPr>
        <p:spPr>
          <a:xfrm>
            <a:off x="319213" y="41047"/>
            <a:ext cx="363630" cy="35736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0D9D9BB-06CA-EA48-898C-CB125E8B648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259052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 rot="10800000">
            <a:off x="8627077" y="1"/>
            <a:ext cx="516923" cy="504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053A9BA-8F7F-8442-B804-D247CA048C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414" y="6883"/>
            <a:ext cx="679356" cy="4142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B349B7-0A5E-034B-974D-2133BD2057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65C2B8-E450-0543-ABD7-EC77A2FC2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424242"/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78F6A5C-203A-9F14-A7CE-2383859A83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21955" y="5626195"/>
            <a:ext cx="1803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3" r:id="rId3"/>
    <p:sldLayoutId id="2147483664" r:id="rId4"/>
    <p:sldLayoutId id="2147483665" r:id="rId5"/>
    <p:sldLayoutId id="2147483667" r:id="rId6"/>
    <p:sldLayoutId id="2147483675" r:id="rId7"/>
    <p:sldLayoutId id="2147483671" r:id="rId8"/>
    <p:sldLayoutId id="2147483676" r:id="rId9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Heiti TC Medium" pitchFamily="2" charset="-128"/>
          <a:ea typeface="Heiti TC Medium" pitchFamily="2" charset="-128"/>
          <a:cs typeface="Times New Roman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FF9128"/>
        </a:buClr>
        <a:buSzPct val="100000"/>
        <a:buFont typeface="Wingdings" charset="2"/>
        <a:buChar char="n"/>
        <a:tabLst>
          <a:tab pos="217488" algn="l"/>
        </a:tabLst>
        <a:defRPr sz="20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1pPr>
      <a:lvl2pPr marL="446088" indent="-2460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Wingdings" charset="2"/>
        <a:buChar char="l"/>
        <a:tabLst>
          <a:tab pos="71438" algn="l"/>
        </a:tabLst>
        <a:defRPr sz="18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Wingdings" charset="2"/>
        <a:buChar char="p"/>
        <a:tabLst>
          <a:tab pos="72000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3pPr>
      <a:lvl4pPr marL="669925" indent="-1031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Arial" charset="0"/>
        <a:buChar char="•"/>
        <a:tabLst>
          <a:tab pos="71438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4pPr>
      <a:lvl5pPr marL="846138" indent="-968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Arial" charset="0"/>
        <a:buChar char="•"/>
        <a:tabLst>
          <a:tab pos="71438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309E02-4F73-8540-A53A-A32AC7475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TW" dirty="0"/>
              <a:t>2022 CSIE CAPSTONE PROJECT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C136F2-03EE-7444-BD29-D6ADA3B4EE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TW" dirty="0"/>
              <a:t>December 12, 2022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6F97A00-1928-6EA4-1D24-6BBDA856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89" y="1422474"/>
            <a:ext cx="2366736" cy="183711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FEA0EB-1758-F7CC-1415-6C1DA70C2420}"/>
              </a:ext>
            </a:extLst>
          </p:cNvPr>
          <p:cNvSpPr txBox="1"/>
          <p:nvPr/>
        </p:nvSpPr>
        <p:spPr>
          <a:xfrm>
            <a:off x="2509947" y="2643994"/>
            <a:ext cx="561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3C95"/>
                </a:solidFill>
                <a:latin typeface="El Messiri Medium" pitchFamily="2" charset="-78"/>
                <a:cs typeface="El Messiri Medium" pitchFamily="2" charset="-78"/>
              </a:rPr>
              <a:t>Y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et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 </a:t>
            </a:r>
            <a:r>
              <a:rPr kumimoji="1" lang="en-US" altLang="zh-TW" dirty="0">
                <a:solidFill>
                  <a:srgbClr val="003C95"/>
                </a:solidFill>
                <a:latin typeface="El Messiri Medium" pitchFamily="2" charset="-78"/>
                <a:cs typeface="El Messiri Medium" pitchFamily="2" charset="-78"/>
              </a:rPr>
              <a:t>a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nother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 </a:t>
            </a:r>
            <a:r>
              <a:rPr kumimoji="1" lang="en-US" altLang="zh-TW" dirty="0">
                <a:solidFill>
                  <a:srgbClr val="003C95"/>
                </a:solidFill>
                <a:latin typeface="El Messiri Medium" pitchFamily="2" charset="-78"/>
                <a:cs typeface="El Messiri Medium" pitchFamily="2" charset="-78"/>
              </a:rPr>
              <a:t>p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latform for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 </a:t>
            </a:r>
            <a:r>
              <a:rPr kumimoji="1" lang="en-US" altLang="zh-TW" dirty="0">
                <a:solidFill>
                  <a:srgbClr val="003C95"/>
                </a:solidFill>
                <a:latin typeface="El Messiri Medium" pitchFamily="2" charset="-78"/>
                <a:cs typeface="El Messiri Medium" pitchFamily="2" charset="-78"/>
              </a:rPr>
              <a:t>e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mbedded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El Messiri Medium" pitchFamily="2" charset="-78"/>
                <a:cs typeface="El Messiri Medium" pitchFamily="2" charset="-78"/>
              </a:rPr>
              <a:t>r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eal-time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 </a:t>
            </a:r>
            <a:r>
              <a:rPr kumimoji="1" lang="en-US" altLang="zh-TW" dirty="0">
                <a:solidFill>
                  <a:srgbClr val="003C95"/>
                </a:solidFill>
                <a:latin typeface="El Messiri Medium" pitchFamily="2" charset="-78"/>
                <a:cs typeface="El Messiri Medium" pitchFamily="2" charset="-78"/>
              </a:rPr>
              <a:t>s</a:t>
            </a:r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  <a:latin typeface="El Messiri Medium" pitchFamily="2" charset="-78"/>
                <a:cs typeface="El Messiri Medium" pitchFamily="2" charset="-78"/>
              </a:rPr>
              <a:t>ystems</a:t>
            </a:r>
            <a:endParaRPr kumimoji="1" lang="zh-TW" altLang="en-US" dirty="0">
              <a:solidFill>
                <a:schemeClr val="bg1">
                  <a:lumMod val="50000"/>
                </a:schemeClr>
              </a:solidFill>
              <a:latin typeface="El Messiri Medium" pitchFamily="2" charset="-78"/>
              <a:cs typeface="El Messiri Medium" pitchFamily="2" charset="-7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067303-951C-059D-D159-F747D643417D}"/>
              </a:ext>
            </a:extLst>
          </p:cNvPr>
          <p:cNvSpPr txBox="1"/>
          <p:nvPr/>
        </p:nvSpPr>
        <p:spPr>
          <a:xfrm>
            <a:off x="3698267" y="2153432"/>
            <a:ext cx="4303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solidFill>
                  <a:srgbClr val="003C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嵌入式即時系統開發平台</a:t>
            </a:r>
            <a:r>
              <a:rPr kumimoji="1"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TW" altLang="en-US" sz="2800" b="1" dirty="0"/>
          </a:p>
        </p:txBody>
      </p:sp>
      <p:sp>
        <p:nvSpPr>
          <p:cNvPr id="17" name="副標題 1">
            <a:extLst>
              <a:ext uri="{FF2B5EF4-FFF2-40B4-BE49-F238E27FC236}">
                <a16:creationId xmlns:a16="http://schemas.microsoft.com/office/drawing/2014/main" id="{94EBEEC2-326C-441A-5855-2FF8263357AF}"/>
              </a:ext>
            </a:extLst>
          </p:cNvPr>
          <p:cNvSpPr txBox="1">
            <a:spLocks/>
          </p:cNvSpPr>
          <p:nvPr/>
        </p:nvSpPr>
        <p:spPr>
          <a:xfrm>
            <a:off x="2677268" y="3898172"/>
            <a:ext cx="3803046" cy="12523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2000" b="0" i="0" kern="1200" cap="none" spc="0" baseline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None/>
              <a:tabLst>
                <a:tab pos="71438" algn="l"/>
              </a:tabLst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None/>
              <a:tabLst>
                <a:tab pos="72000" algn="l"/>
              </a:tabLst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None/>
              <a:tabLst>
                <a:tab pos="7143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None/>
              <a:tabLst>
                <a:tab pos="7143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>
                <a:latin typeface="+mn-ea"/>
                <a:ea typeface="+mn-ea"/>
              </a:rPr>
              <a:t>指導教授：吳卓俊</a:t>
            </a:r>
            <a:endParaRPr kumimoji="1" lang="en-US" altLang="zh-TW" dirty="0">
              <a:latin typeface="+mn-ea"/>
              <a:ea typeface="+mn-ea"/>
            </a:endParaRPr>
          </a:p>
          <a:p>
            <a:r>
              <a:rPr kumimoji="1" lang="zh-TW" altLang="en-US" dirty="0">
                <a:latin typeface="+mn-ea"/>
                <a:ea typeface="+mn-ea"/>
              </a:rPr>
              <a:t>成員：王嘉朗  郭明穎</a:t>
            </a:r>
            <a:r>
              <a:rPr kumimoji="1" lang="en-US" altLang="zh-TW" dirty="0">
                <a:latin typeface="+mn-ea"/>
                <a:ea typeface="+mn-ea"/>
              </a:rPr>
              <a:t>  </a:t>
            </a:r>
            <a:r>
              <a:rPr kumimoji="1" lang="zh-TW" altLang="en-US" dirty="0">
                <a:latin typeface="+mn-ea"/>
                <a:ea typeface="+mn-ea"/>
              </a:rPr>
              <a:t>廖鈞榆</a:t>
            </a:r>
            <a:endParaRPr kumimoji="1" lang="en-US" altLang="zh-TW" dirty="0">
              <a:latin typeface="+mn-ea"/>
              <a:ea typeface="+mn-ea"/>
            </a:endParaRPr>
          </a:p>
          <a:p>
            <a:endParaRPr kumimoji="1" lang="en-US" altLang="zh-TW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779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A4008C-AE71-5C54-BB6F-C71F1722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440"/>
          <a:stretch/>
        </p:blipFill>
        <p:spPr>
          <a:xfrm>
            <a:off x="658091" y="1257070"/>
            <a:ext cx="7827819" cy="519922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ABBD5B-EB8C-0B4A-C67F-CA86F09EC47B}"/>
              </a:ext>
            </a:extLst>
          </p:cNvPr>
          <p:cNvSpPr txBox="1">
            <a:spLocks/>
          </p:cNvSpPr>
          <p:nvPr/>
        </p:nvSpPr>
        <p:spPr>
          <a:xfrm>
            <a:off x="4342588" y="544570"/>
            <a:ext cx="2426209" cy="77189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pPr algn="l"/>
            <a:r>
              <a:rPr kumimoji="1" lang="zh-TW" altLang="en-US" dirty="0"/>
              <a:t>開發流程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D85657-033B-12C1-EA64-FCF6810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99" y="173118"/>
            <a:ext cx="1803400" cy="14097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49F27F-D7BD-3588-EEA0-91DCEEF4C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10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F2F1B-8D42-7AAB-0843-D0FB2126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節能層級與工作版本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C00EA63-5F5B-0CC7-8174-A160FE0E8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410808"/>
                <a:ext cx="7543801" cy="1015900"/>
              </a:xfrm>
            </p:spPr>
            <p:txBody>
              <a:bodyPr anchor="t">
                <a:normAutofit/>
              </a:bodyPr>
              <a:lstStyle/>
              <a:p>
                <a:r>
                  <a:rPr lang="zh-TW" altLang="en-US" sz="2400" dirty="0">
                    <a:latin typeface="Cambria Math" panose="02040503050406030204" pitchFamily="18" charset="0"/>
                    <a:ea typeface="+mn-ea"/>
                  </a:rPr>
                  <a:t>每個工作都必須有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</a:rPr>
                  <a:t>兩種運行版本</a:t>
                </a:r>
                <a:endParaRPr lang="en-US" altLang="zh-TW" sz="2400" dirty="0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</a:endParaRPr>
              </a:p>
              <a:p>
                <a:r>
                  <a:rPr lang="zh-TW" altLang="en-US" sz="2400" dirty="0">
                    <a:latin typeface="Cambria Math" panose="02040503050406030204" pitchFamily="18" charset="0"/>
                    <a:ea typeface="+mn-ea"/>
                  </a:rPr>
                  <a:t>以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+mn-ea"/>
                      </a:rPr>
                      <m:t>𝑅𝐸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  <a:ea typeface="+mn-ea"/>
                  </a:rPr>
                  <a:t> 代表系統剩餘的電池電量</a:t>
                </a:r>
                <a:endParaRPr lang="en-US" altLang="zh-TW" sz="2400" dirty="0">
                  <a:latin typeface="Cambria Math" panose="02040503050406030204" pitchFamily="18" charset="0"/>
                  <a:ea typeface="+mn-ea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C00EA63-5F5B-0CC7-8174-A160FE0E8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410808"/>
                <a:ext cx="7543801" cy="1015900"/>
              </a:xfrm>
              <a:blipFill>
                <a:blip r:embed="rId2"/>
                <a:stretch>
                  <a:fillRect l="-2349" t="-7317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C93152E6-BC42-E874-ECD2-28048EC60A67}"/>
              </a:ext>
            </a:extLst>
          </p:cNvPr>
          <p:cNvGrpSpPr/>
          <p:nvPr/>
        </p:nvGrpSpPr>
        <p:grpSpPr>
          <a:xfrm>
            <a:off x="1587354" y="2591547"/>
            <a:ext cx="6226610" cy="3284503"/>
            <a:chOff x="934070" y="2318422"/>
            <a:chExt cx="6226610" cy="3284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內容版面配置區 2">
                  <a:extLst>
                    <a:ext uri="{FF2B5EF4-FFF2-40B4-BE49-F238E27FC236}">
                      <a16:creationId xmlns:a16="http://schemas.microsoft.com/office/drawing/2014/main" id="{1C90F1A7-2E01-A026-A1C1-71FBC283C1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4071" y="2318422"/>
                  <a:ext cx="6226609" cy="339868"/>
                </a:xfrm>
                <a:prstGeom prst="rect">
                  <a:avLst/>
                </a:prstGeom>
              </p:spPr>
              <p:txBody>
                <a:bodyPr vert="horz" lIns="0" tIns="45720" rIns="0" bIns="45720" rtlCol="0">
                  <a:noAutofit/>
                </a:bodyPr>
                <a:lstStyle>
                  <a:lvl1pPr marL="271463" indent="-271463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rgbClr val="FF9128"/>
                    </a:buClr>
                    <a:buSzPct val="100000"/>
                    <a:buFont typeface="Wingdings" charset="2"/>
                    <a:buChar char="n"/>
                    <a:tabLst>
                      <a:tab pos="217488" algn="l"/>
                    </a:tabLst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452438" indent="-252413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Wingdings" charset="2"/>
                    <a:buChar char="l"/>
                    <a:tabLst>
                      <a:tab pos="71438" algn="l"/>
                    </a:tabLst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622300" indent="-238125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Wingdings" charset="2"/>
                    <a:buChar char="p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712788" indent="-14605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Arial" charset="0"/>
                    <a:buChar char="•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895350" indent="-14605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Arial" charset="0"/>
                    <a:buChar char="•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zh-TW" alt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  <a:ea typeface="+mn-ea"/>
                    </a:rPr>
                    <a:t>執行較</a:t>
                  </a:r>
                  <a:r>
                    <a:rPr lang="zh-TW" altLang="en-US" sz="2200" dirty="0">
                      <a:solidFill>
                        <a:srgbClr val="00B050"/>
                      </a:solidFill>
                      <a:latin typeface="Cambria Math" panose="02040503050406030204" pitchFamily="18" charset="0"/>
                      <a:ea typeface="+mn-ea"/>
                    </a:rPr>
                    <a:t>複雜但高精確度</a:t>
                  </a:r>
                  <a:r>
                    <a:rPr lang="zh-TW" alt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  <a:ea typeface="+mn-ea"/>
                    </a:rPr>
                    <a:t>的工作版本，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𝑖𝑓</m:t>
                      </m:r>
                      <m:r>
                        <a:rPr lang="en-US" altLang="zh-TW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zh-TW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𝑅𝐸</m:t>
                      </m:r>
                      <m:r>
                        <a:rPr lang="en-US" altLang="zh-TW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≥33%</m:t>
                      </m:r>
                    </m:oMath>
                  </a14:m>
                  <a:endParaRPr lang="en-US" altLang="zh-TW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內容版面配置區 2">
                  <a:extLst>
                    <a:ext uri="{FF2B5EF4-FFF2-40B4-BE49-F238E27FC236}">
                      <a16:creationId xmlns:a16="http://schemas.microsoft.com/office/drawing/2014/main" id="{1C90F1A7-2E01-A026-A1C1-71FBC283C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71" y="2318422"/>
                  <a:ext cx="6226609" cy="339868"/>
                </a:xfrm>
                <a:prstGeom prst="rect">
                  <a:avLst/>
                </a:prstGeom>
                <a:blipFill>
                  <a:blip r:embed="rId3"/>
                  <a:stretch>
                    <a:fillRect l="-2642" t="-25926" b="-481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內容版面配置區 2">
                  <a:extLst>
                    <a:ext uri="{FF2B5EF4-FFF2-40B4-BE49-F238E27FC236}">
                      <a16:creationId xmlns:a16="http://schemas.microsoft.com/office/drawing/2014/main" id="{A69189C7-EE5D-90A7-35AB-19928364CA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4070" y="3923429"/>
                  <a:ext cx="6226609" cy="310897"/>
                </a:xfrm>
                <a:prstGeom prst="rect">
                  <a:avLst/>
                </a:prstGeom>
              </p:spPr>
              <p:txBody>
                <a:bodyPr vert="horz" lIns="0" tIns="45720" rIns="0" bIns="45720" rtlCol="0">
                  <a:noAutofit/>
                </a:bodyPr>
                <a:lstStyle>
                  <a:lvl1pPr marL="271463" indent="-271463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rgbClr val="FF9128"/>
                    </a:buClr>
                    <a:buSzPct val="100000"/>
                    <a:buFont typeface="Wingdings" charset="2"/>
                    <a:buChar char="n"/>
                    <a:tabLst>
                      <a:tab pos="217488" algn="l"/>
                    </a:tabLst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  <a:lvl2pPr marL="452438" indent="-252413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Wingdings" charset="2"/>
                    <a:buChar char="l"/>
                    <a:tabLst>
                      <a:tab pos="71438" algn="l"/>
                    </a:tabLst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2pPr>
                  <a:lvl3pPr marL="622300" indent="-238125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Wingdings" charset="2"/>
                    <a:buChar char="p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3pPr>
                  <a:lvl4pPr marL="712788" indent="-14605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Arial" charset="0"/>
                    <a:buChar char="•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4pPr>
                  <a:lvl5pPr marL="895350" indent="-14605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rgbClr val="FF9128"/>
                    </a:buClr>
                    <a:buFont typeface="Arial" charset="0"/>
                    <a:buChar char="•"/>
                    <a:tabLst>
                      <a:tab pos="71438" algn="l"/>
                    </a:tabLst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zh-TW" alt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  <a:ea typeface="+mn-ea"/>
                    </a:rPr>
                    <a:t>執行較</a:t>
                  </a:r>
                  <a:r>
                    <a:rPr lang="zh-TW" altLang="en-US" sz="2200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+mn-ea"/>
                    </a:rPr>
                    <a:t>簡單但低精確度</a:t>
                  </a:r>
                  <a:r>
                    <a:rPr lang="zh-TW" alt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  <a:ea typeface="+mn-ea"/>
                    </a:rPr>
                    <a:t>的工作版本</a:t>
                  </a:r>
                  <a:r>
                    <a:rPr lang="zh-TW" altLang="en-US" sz="2200" dirty="0">
                      <a:latin typeface="Cambria Math" panose="02040503050406030204" pitchFamily="18" charset="0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+mn-ea"/>
                        </a:rPr>
                        <m:t>𝑖𝑓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+mn-ea"/>
                        </a:rPr>
                        <m:t>𝑅𝐸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33%</m:t>
                      </m:r>
                    </m:oMath>
                  </a14:m>
                  <a:endParaRPr lang="zh-TW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內容版面配置區 2">
                  <a:extLst>
                    <a:ext uri="{FF2B5EF4-FFF2-40B4-BE49-F238E27FC236}">
                      <a16:creationId xmlns:a16="http://schemas.microsoft.com/office/drawing/2014/main" id="{A69189C7-EE5D-90A7-35AB-19928364C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70" y="3923429"/>
                  <a:ext cx="6226609" cy="310897"/>
                </a:xfrm>
                <a:prstGeom prst="rect">
                  <a:avLst/>
                </a:prstGeom>
                <a:blipFill>
                  <a:blip r:embed="rId4"/>
                  <a:stretch>
                    <a:fillRect l="-2642" t="-24000" b="-6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c:The MQ-9 gas sensor. | Download Scientific Diagram">
              <a:extLst>
                <a:ext uri="{FF2B5EF4-FFF2-40B4-BE49-F238E27FC236}">
                  <a16:creationId xmlns:a16="http://schemas.microsoft.com/office/drawing/2014/main" id="{6DB5C88B-3D54-24FC-3948-890CA51FC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0273" y="2847437"/>
              <a:ext cx="1091727" cy="96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E6F6845-88C0-7E0A-F744-1A38D08BD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92" t="20207" r="8847" b="18552"/>
            <a:stretch/>
          </p:blipFill>
          <p:spPr>
            <a:xfrm>
              <a:off x="1352749" y="2832892"/>
              <a:ext cx="1469985" cy="108514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6E81AB1-12A5-2724-F08D-64A53682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5836" y="2717044"/>
              <a:ext cx="535593" cy="535593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A038066-0AD2-1D1B-1AF0-AE0791041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92" t="20207" r="8847" b="18552"/>
            <a:stretch/>
          </p:blipFill>
          <p:spPr>
            <a:xfrm>
              <a:off x="1352749" y="4517776"/>
              <a:ext cx="1469985" cy="108514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5A25987-5893-47FA-9F91-FF56F57F2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3378" y="4395024"/>
              <a:ext cx="535594" cy="535594"/>
            </a:xfrm>
            <a:prstGeom prst="rect">
              <a:avLst/>
            </a:prstGeom>
          </p:spPr>
        </p:pic>
        <p:pic>
          <p:nvPicPr>
            <p:cNvPr id="19" name="Picture 2" descr="c:The MQ-9 gas sensor. | Download Scientific Diagram">
              <a:extLst>
                <a:ext uri="{FF2B5EF4-FFF2-40B4-BE49-F238E27FC236}">
                  <a16:creationId xmlns:a16="http://schemas.microsoft.com/office/drawing/2014/main" id="{8997FCDB-EE7D-16B6-9648-69F3D7F33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0272" y="4536176"/>
              <a:ext cx="1091727" cy="96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F268220A-49CE-E07E-E4C8-0CAE590B9ADE}"/>
                </a:ext>
              </a:extLst>
            </p:cNvPr>
            <p:cNvCxnSpPr>
              <a:cxnSpLocks/>
            </p:cNvCxnSpPr>
            <p:nvPr/>
          </p:nvCxnSpPr>
          <p:spPr>
            <a:xfrm>
              <a:off x="2214896" y="2972940"/>
              <a:ext cx="1419555" cy="592965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19">
              <a:extLst>
                <a:ext uri="{FF2B5EF4-FFF2-40B4-BE49-F238E27FC236}">
                  <a16:creationId xmlns:a16="http://schemas.microsoft.com/office/drawing/2014/main" id="{BFB07BA5-83DC-5841-93E9-6DA4C84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2214896" y="4663780"/>
              <a:ext cx="1419555" cy="592965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燕尾形向右箭號 26">
              <a:extLst>
                <a:ext uri="{FF2B5EF4-FFF2-40B4-BE49-F238E27FC236}">
                  <a16:creationId xmlns:a16="http://schemas.microsoft.com/office/drawing/2014/main" id="{C61C15E4-4829-5DE6-0A5A-7181CCB6A2B6}"/>
                </a:ext>
              </a:extLst>
            </p:cNvPr>
            <p:cNvSpPr/>
            <p:nvPr/>
          </p:nvSpPr>
          <p:spPr>
            <a:xfrm>
              <a:off x="4839489" y="3140710"/>
              <a:ext cx="426626" cy="257424"/>
            </a:xfrm>
            <a:prstGeom prst="notched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Cambria Math" panose="02040503050406030204" pitchFamily="18" charset="0"/>
              </a:endParaRPr>
            </a:p>
          </p:txBody>
        </p:sp>
        <p:sp>
          <p:nvSpPr>
            <p:cNvPr id="28" name="燕尾形向右箭號 27">
              <a:extLst>
                <a:ext uri="{FF2B5EF4-FFF2-40B4-BE49-F238E27FC236}">
                  <a16:creationId xmlns:a16="http://schemas.microsoft.com/office/drawing/2014/main" id="{9E6B9344-D3EC-47E2-CEFF-18B02580263F}"/>
                </a:ext>
              </a:extLst>
            </p:cNvPr>
            <p:cNvSpPr/>
            <p:nvPr/>
          </p:nvSpPr>
          <p:spPr>
            <a:xfrm>
              <a:off x="4839487" y="4831550"/>
              <a:ext cx="426626" cy="257424"/>
            </a:xfrm>
            <a:prstGeom prst="notched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Cambria Math" panose="02040503050406030204" pitchFamily="18" charset="0"/>
              </a:endParaRPr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F5D536D-F7FD-2C5A-8FF4-346FFFEF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167" y="2789212"/>
              <a:ext cx="969377" cy="969377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BC18099-21F0-845C-90F4-D116F0252CE1}"/>
                </a:ext>
              </a:extLst>
            </p:cNvPr>
            <p:cNvSpPr txBox="1"/>
            <p:nvPr/>
          </p:nvSpPr>
          <p:spPr>
            <a:xfrm>
              <a:off x="5255414" y="2667812"/>
              <a:ext cx="598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005DEB"/>
                  </a:solidFill>
                  <a:cs typeface="Courier New" panose="02070309020205020404" pitchFamily="49" charset="0"/>
                </a:rPr>
                <a:t>AVG</a:t>
              </a: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3655EED9-A1E2-00F5-3A46-AD6D2A46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84" y="4347029"/>
              <a:ext cx="1233792" cy="1233792"/>
            </a:xfrm>
            <a:prstGeom prst="rect">
              <a:avLst/>
            </a:prstGeom>
          </p:spPr>
        </p:pic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7CB7F7-9899-69DE-E3C1-59DA41BB2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35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840340-6D7B-22D3-599D-73D719CD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/>
              <a:t>嵌入式作業系統端的修改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2CC914B-AC8F-E2F1-C444-B35A36C73C71}"/>
              </a:ext>
            </a:extLst>
          </p:cNvPr>
          <p:cNvSpPr txBox="1"/>
          <p:nvPr/>
        </p:nvSpPr>
        <p:spPr>
          <a:xfrm>
            <a:off x="5149910" y="1741725"/>
            <a:ext cx="22329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rgbClr val="FF9128"/>
              </a:buClr>
            </a:pPr>
            <a:r>
              <a:rPr kumimoji="1" lang="zh-TW" altLang="en-US" sz="2400">
                <a:latin typeface="MesloLGS NF" panose="020B0609030804020204" pitchFamily="49" charset="0"/>
                <a:cs typeface="MesloLGS NF" panose="020B0609030804020204" pitchFamily="49" charset="0"/>
              </a:rPr>
              <a:t>自動連接網路</a:t>
            </a:r>
            <a:r>
              <a:rPr kumimoji="1" lang="en-US" altLang="zh-TW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    </a:t>
            </a:r>
          </a:p>
          <a:p>
            <a:pPr>
              <a:buClr>
                <a:srgbClr val="FF9128"/>
              </a:buClr>
            </a:pPr>
            <a:r>
              <a:rPr kumimoji="1" lang="zh-TW" altLang="en-US" sz="2400">
                <a:latin typeface="MesloLGS NF" panose="020B0609030804020204" pitchFamily="49" charset="0"/>
                <a:cs typeface="MesloLGS NF" panose="020B0609030804020204" pitchFamily="49" charset="0"/>
              </a:rPr>
              <a:t>自動運行平台</a:t>
            </a:r>
            <a:endParaRPr kumimoji="1" lang="zh-TW" altLang="en-US" sz="200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19C1125-9583-1707-ACEE-7AF225DFF654}"/>
              </a:ext>
            </a:extLst>
          </p:cNvPr>
          <p:cNvCxnSpPr>
            <a:cxnSpLocks/>
          </p:cNvCxnSpPr>
          <p:nvPr/>
        </p:nvCxnSpPr>
        <p:spPr>
          <a:xfrm>
            <a:off x="3233281" y="3047779"/>
            <a:ext cx="131993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headEnd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87F29C1-7AB1-C440-9EC8-A003D1948E14}"/>
              </a:ext>
            </a:extLst>
          </p:cNvPr>
          <p:cNvCxnSpPr>
            <a:cxnSpLocks/>
          </p:cNvCxnSpPr>
          <p:nvPr/>
        </p:nvCxnSpPr>
        <p:spPr>
          <a:xfrm flipH="1">
            <a:off x="3233281" y="2135805"/>
            <a:ext cx="1319936" cy="11793"/>
          </a:xfrm>
          <a:prstGeom prst="line">
            <a:avLst/>
          </a:prstGeom>
          <a:ln w="47625">
            <a:solidFill>
              <a:srgbClr val="FF98CE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B7C8967-83A2-9216-1C0E-CCB335C2DC6E}"/>
              </a:ext>
            </a:extLst>
          </p:cNvPr>
          <p:cNvCxnSpPr>
            <a:cxnSpLocks/>
          </p:cNvCxnSpPr>
          <p:nvPr/>
        </p:nvCxnSpPr>
        <p:spPr>
          <a:xfrm>
            <a:off x="2338505" y="4252969"/>
            <a:ext cx="0" cy="789041"/>
          </a:xfrm>
          <a:prstGeom prst="line">
            <a:avLst/>
          </a:prstGeom>
          <a:ln w="47625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C507E7-F684-A3D9-6D18-9C58AA39D0C0}"/>
              </a:ext>
            </a:extLst>
          </p:cNvPr>
          <p:cNvSpPr txBox="1"/>
          <p:nvPr/>
        </p:nvSpPr>
        <p:spPr>
          <a:xfrm>
            <a:off x="5148707" y="2822499"/>
            <a:ext cx="37079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rgbClr val="FF9128"/>
              </a:buClr>
            </a:pPr>
            <a:r>
              <a:rPr kumimoji="1" lang="zh-TW" altLang="en-US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註冊至</a:t>
            </a:r>
            <a:r>
              <a:rPr kumimoji="1" lang="en-US" altLang="zh-TW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Yapers Server</a:t>
            </a:r>
          </a:p>
          <a:p>
            <a:pPr>
              <a:buClr>
                <a:srgbClr val="FF9128"/>
              </a:buClr>
            </a:pPr>
            <a:r>
              <a:rPr kumimoji="1" lang="en-US" altLang="zh-TW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VPN</a:t>
            </a:r>
            <a:r>
              <a:rPr kumimoji="1" lang="zh-TW" altLang="en-US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雙向通訊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2F9569-3FCD-E289-A72D-A321CDFB3A6B}"/>
              </a:ext>
            </a:extLst>
          </p:cNvPr>
          <p:cNvSpPr txBox="1"/>
          <p:nvPr/>
        </p:nvSpPr>
        <p:spPr>
          <a:xfrm>
            <a:off x="1188688" y="5077624"/>
            <a:ext cx="29290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rgbClr val="FF9128"/>
              </a:buClr>
            </a:pPr>
            <a:r>
              <a:rPr kumimoji="1" lang="zh-TW" altLang="en-US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運行嵌入式應用軟體</a:t>
            </a:r>
            <a:endParaRPr kumimoji="1" lang="en-US" altLang="zh-TW" sz="24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buClr>
                <a:srgbClr val="FF9128"/>
              </a:buClr>
            </a:pPr>
            <a:r>
              <a:rPr kumimoji="1" lang="zh-TW" altLang="en-US" sz="2400" dirty="0">
                <a:latin typeface="MesloLGS NF" panose="020B0609030804020204" pitchFamily="49" charset="0"/>
                <a:cs typeface="MesloLGS NF" panose="020B0609030804020204" pitchFamily="49" charset="0"/>
              </a:rPr>
              <a:t>工作監視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3B74249-1051-86EE-8FE4-1FB96D78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76" y="1723001"/>
            <a:ext cx="462505" cy="46250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5662040-B548-4323-00C2-A5EEB58796CB}"/>
              </a:ext>
            </a:extLst>
          </p:cNvPr>
          <p:cNvSpPr/>
          <p:nvPr/>
        </p:nvSpPr>
        <p:spPr>
          <a:xfrm>
            <a:off x="4553216" y="1702630"/>
            <a:ext cx="4215847" cy="885600"/>
          </a:xfrm>
          <a:prstGeom prst="rect">
            <a:avLst/>
          </a:prstGeom>
          <a:noFill/>
          <a:ln w="60325">
            <a:solidFill>
              <a:srgbClr val="FF98C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49454"/>
                      <a:gd name="connsiteY0" fmla="*/ 0 h 990462"/>
                      <a:gd name="connsiteX1" fmla="*/ 630999 w 4749454"/>
                      <a:gd name="connsiteY1" fmla="*/ 0 h 990462"/>
                      <a:gd name="connsiteX2" fmla="*/ 1167009 w 4749454"/>
                      <a:gd name="connsiteY2" fmla="*/ 0 h 990462"/>
                      <a:gd name="connsiteX3" fmla="*/ 1940491 w 4749454"/>
                      <a:gd name="connsiteY3" fmla="*/ 0 h 990462"/>
                      <a:gd name="connsiteX4" fmla="*/ 2571490 w 4749454"/>
                      <a:gd name="connsiteY4" fmla="*/ 0 h 990462"/>
                      <a:gd name="connsiteX5" fmla="*/ 3202489 w 4749454"/>
                      <a:gd name="connsiteY5" fmla="*/ 0 h 990462"/>
                      <a:gd name="connsiteX6" fmla="*/ 3975971 w 4749454"/>
                      <a:gd name="connsiteY6" fmla="*/ 0 h 990462"/>
                      <a:gd name="connsiteX7" fmla="*/ 4749454 w 4749454"/>
                      <a:gd name="connsiteY7" fmla="*/ 0 h 990462"/>
                      <a:gd name="connsiteX8" fmla="*/ 4749454 w 4749454"/>
                      <a:gd name="connsiteY8" fmla="*/ 515040 h 990462"/>
                      <a:gd name="connsiteX9" fmla="*/ 4749454 w 4749454"/>
                      <a:gd name="connsiteY9" fmla="*/ 990462 h 990462"/>
                      <a:gd name="connsiteX10" fmla="*/ 4165950 w 4749454"/>
                      <a:gd name="connsiteY10" fmla="*/ 990462 h 990462"/>
                      <a:gd name="connsiteX11" fmla="*/ 3487456 w 4749454"/>
                      <a:gd name="connsiteY11" fmla="*/ 990462 h 990462"/>
                      <a:gd name="connsiteX12" fmla="*/ 2856457 w 4749454"/>
                      <a:gd name="connsiteY12" fmla="*/ 990462 h 990462"/>
                      <a:gd name="connsiteX13" fmla="*/ 2082975 w 4749454"/>
                      <a:gd name="connsiteY13" fmla="*/ 990462 h 990462"/>
                      <a:gd name="connsiteX14" fmla="*/ 1309492 w 4749454"/>
                      <a:gd name="connsiteY14" fmla="*/ 990462 h 990462"/>
                      <a:gd name="connsiteX15" fmla="*/ 725988 w 4749454"/>
                      <a:gd name="connsiteY15" fmla="*/ 990462 h 990462"/>
                      <a:gd name="connsiteX16" fmla="*/ 0 w 4749454"/>
                      <a:gd name="connsiteY16" fmla="*/ 990462 h 990462"/>
                      <a:gd name="connsiteX17" fmla="*/ 0 w 4749454"/>
                      <a:gd name="connsiteY17" fmla="*/ 475422 h 990462"/>
                      <a:gd name="connsiteX18" fmla="*/ 0 w 4749454"/>
                      <a:gd name="connsiteY18" fmla="*/ 0 h 99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749454" h="990462" extrusionOk="0">
                        <a:moveTo>
                          <a:pt x="0" y="0"/>
                        </a:moveTo>
                        <a:cubicBezTo>
                          <a:pt x="193931" y="28381"/>
                          <a:pt x="329827" y="-12217"/>
                          <a:pt x="630999" y="0"/>
                        </a:cubicBezTo>
                        <a:cubicBezTo>
                          <a:pt x="932171" y="12217"/>
                          <a:pt x="958927" y="6433"/>
                          <a:pt x="1167009" y="0"/>
                        </a:cubicBezTo>
                        <a:cubicBezTo>
                          <a:pt x="1375091" y="-6433"/>
                          <a:pt x="1696372" y="31901"/>
                          <a:pt x="1940491" y="0"/>
                        </a:cubicBezTo>
                        <a:cubicBezTo>
                          <a:pt x="2184610" y="-31901"/>
                          <a:pt x="2282483" y="-5620"/>
                          <a:pt x="2571490" y="0"/>
                        </a:cubicBezTo>
                        <a:cubicBezTo>
                          <a:pt x="2860497" y="5620"/>
                          <a:pt x="2987233" y="-10357"/>
                          <a:pt x="3202489" y="0"/>
                        </a:cubicBezTo>
                        <a:cubicBezTo>
                          <a:pt x="3417745" y="10357"/>
                          <a:pt x="3602697" y="-35505"/>
                          <a:pt x="3975971" y="0"/>
                        </a:cubicBezTo>
                        <a:cubicBezTo>
                          <a:pt x="4349245" y="35505"/>
                          <a:pt x="4554750" y="21995"/>
                          <a:pt x="4749454" y="0"/>
                        </a:cubicBezTo>
                        <a:cubicBezTo>
                          <a:pt x="4734367" y="246618"/>
                          <a:pt x="4744829" y="401430"/>
                          <a:pt x="4749454" y="515040"/>
                        </a:cubicBezTo>
                        <a:cubicBezTo>
                          <a:pt x="4754079" y="628650"/>
                          <a:pt x="4767420" y="816943"/>
                          <a:pt x="4749454" y="990462"/>
                        </a:cubicBezTo>
                        <a:cubicBezTo>
                          <a:pt x="4559784" y="1003041"/>
                          <a:pt x="4354023" y="967284"/>
                          <a:pt x="4165950" y="990462"/>
                        </a:cubicBezTo>
                        <a:cubicBezTo>
                          <a:pt x="3977877" y="1013640"/>
                          <a:pt x="3773484" y="986599"/>
                          <a:pt x="3487456" y="990462"/>
                        </a:cubicBezTo>
                        <a:cubicBezTo>
                          <a:pt x="3201428" y="994325"/>
                          <a:pt x="3158795" y="970672"/>
                          <a:pt x="2856457" y="990462"/>
                        </a:cubicBezTo>
                        <a:cubicBezTo>
                          <a:pt x="2554119" y="1010252"/>
                          <a:pt x="2325914" y="970218"/>
                          <a:pt x="2082975" y="990462"/>
                        </a:cubicBezTo>
                        <a:cubicBezTo>
                          <a:pt x="1840036" y="1010706"/>
                          <a:pt x="1497984" y="970524"/>
                          <a:pt x="1309492" y="990462"/>
                        </a:cubicBezTo>
                        <a:cubicBezTo>
                          <a:pt x="1121000" y="1010400"/>
                          <a:pt x="919191" y="1013007"/>
                          <a:pt x="725988" y="990462"/>
                        </a:cubicBezTo>
                        <a:cubicBezTo>
                          <a:pt x="532785" y="967917"/>
                          <a:pt x="314405" y="970177"/>
                          <a:pt x="0" y="990462"/>
                        </a:cubicBezTo>
                        <a:cubicBezTo>
                          <a:pt x="-15256" y="818560"/>
                          <a:pt x="-22976" y="705435"/>
                          <a:pt x="0" y="475422"/>
                        </a:cubicBezTo>
                        <a:cubicBezTo>
                          <a:pt x="22976" y="245409"/>
                          <a:pt x="-11145" y="1705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7CEB13-6603-50B3-EE75-15A09BB17106}"/>
              </a:ext>
            </a:extLst>
          </p:cNvPr>
          <p:cNvSpPr/>
          <p:nvPr/>
        </p:nvSpPr>
        <p:spPr>
          <a:xfrm>
            <a:off x="4553218" y="2779532"/>
            <a:ext cx="4215848" cy="885600"/>
          </a:xfrm>
          <a:prstGeom prst="rect">
            <a:avLst/>
          </a:prstGeom>
          <a:noFill/>
          <a:ln w="60325">
            <a:solidFill>
              <a:srgbClr val="F4B66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49454"/>
                      <a:gd name="connsiteY0" fmla="*/ 0 h 990462"/>
                      <a:gd name="connsiteX1" fmla="*/ 630999 w 4749454"/>
                      <a:gd name="connsiteY1" fmla="*/ 0 h 990462"/>
                      <a:gd name="connsiteX2" fmla="*/ 1167009 w 4749454"/>
                      <a:gd name="connsiteY2" fmla="*/ 0 h 990462"/>
                      <a:gd name="connsiteX3" fmla="*/ 1940491 w 4749454"/>
                      <a:gd name="connsiteY3" fmla="*/ 0 h 990462"/>
                      <a:gd name="connsiteX4" fmla="*/ 2571490 w 4749454"/>
                      <a:gd name="connsiteY4" fmla="*/ 0 h 990462"/>
                      <a:gd name="connsiteX5" fmla="*/ 3202489 w 4749454"/>
                      <a:gd name="connsiteY5" fmla="*/ 0 h 990462"/>
                      <a:gd name="connsiteX6" fmla="*/ 3975971 w 4749454"/>
                      <a:gd name="connsiteY6" fmla="*/ 0 h 990462"/>
                      <a:gd name="connsiteX7" fmla="*/ 4749454 w 4749454"/>
                      <a:gd name="connsiteY7" fmla="*/ 0 h 990462"/>
                      <a:gd name="connsiteX8" fmla="*/ 4749454 w 4749454"/>
                      <a:gd name="connsiteY8" fmla="*/ 515040 h 990462"/>
                      <a:gd name="connsiteX9" fmla="*/ 4749454 w 4749454"/>
                      <a:gd name="connsiteY9" fmla="*/ 990462 h 990462"/>
                      <a:gd name="connsiteX10" fmla="*/ 4165950 w 4749454"/>
                      <a:gd name="connsiteY10" fmla="*/ 990462 h 990462"/>
                      <a:gd name="connsiteX11" fmla="*/ 3487456 w 4749454"/>
                      <a:gd name="connsiteY11" fmla="*/ 990462 h 990462"/>
                      <a:gd name="connsiteX12" fmla="*/ 2856457 w 4749454"/>
                      <a:gd name="connsiteY12" fmla="*/ 990462 h 990462"/>
                      <a:gd name="connsiteX13" fmla="*/ 2082975 w 4749454"/>
                      <a:gd name="connsiteY13" fmla="*/ 990462 h 990462"/>
                      <a:gd name="connsiteX14" fmla="*/ 1309492 w 4749454"/>
                      <a:gd name="connsiteY14" fmla="*/ 990462 h 990462"/>
                      <a:gd name="connsiteX15" fmla="*/ 725988 w 4749454"/>
                      <a:gd name="connsiteY15" fmla="*/ 990462 h 990462"/>
                      <a:gd name="connsiteX16" fmla="*/ 0 w 4749454"/>
                      <a:gd name="connsiteY16" fmla="*/ 990462 h 990462"/>
                      <a:gd name="connsiteX17" fmla="*/ 0 w 4749454"/>
                      <a:gd name="connsiteY17" fmla="*/ 475422 h 990462"/>
                      <a:gd name="connsiteX18" fmla="*/ 0 w 4749454"/>
                      <a:gd name="connsiteY18" fmla="*/ 0 h 99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749454" h="990462" extrusionOk="0">
                        <a:moveTo>
                          <a:pt x="0" y="0"/>
                        </a:moveTo>
                        <a:cubicBezTo>
                          <a:pt x="193931" y="28381"/>
                          <a:pt x="329827" y="-12217"/>
                          <a:pt x="630999" y="0"/>
                        </a:cubicBezTo>
                        <a:cubicBezTo>
                          <a:pt x="932171" y="12217"/>
                          <a:pt x="958927" y="6433"/>
                          <a:pt x="1167009" y="0"/>
                        </a:cubicBezTo>
                        <a:cubicBezTo>
                          <a:pt x="1375091" y="-6433"/>
                          <a:pt x="1696372" y="31901"/>
                          <a:pt x="1940491" y="0"/>
                        </a:cubicBezTo>
                        <a:cubicBezTo>
                          <a:pt x="2184610" y="-31901"/>
                          <a:pt x="2282483" y="-5620"/>
                          <a:pt x="2571490" y="0"/>
                        </a:cubicBezTo>
                        <a:cubicBezTo>
                          <a:pt x="2860497" y="5620"/>
                          <a:pt x="2987233" y="-10357"/>
                          <a:pt x="3202489" y="0"/>
                        </a:cubicBezTo>
                        <a:cubicBezTo>
                          <a:pt x="3417745" y="10357"/>
                          <a:pt x="3602697" y="-35505"/>
                          <a:pt x="3975971" y="0"/>
                        </a:cubicBezTo>
                        <a:cubicBezTo>
                          <a:pt x="4349245" y="35505"/>
                          <a:pt x="4554750" y="21995"/>
                          <a:pt x="4749454" y="0"/>
                        </a:cubicBezTo>
                        <a:cubicBezTo>
                          <a:pt x="4734367" y="246618"/>
                          <a:pt x="4744829" y="401430"/>
                          <a:pt x="4749454" y="515040"/>
                        </a:cubicBezTo>
                        <a:cubicBezTo>
                          <a:pt x="4754079" y="628650"/>
                          <a:pt x="4767420" y="816943"/>
                          <a:pt x="4749454" y="990462"/>
                        </a:cubicBezTo>
                        <a:cubicBezTo>
                          <a:pt x="4559784" y="1003041"/>
                          <a:pt x="4354023" y="967284"/>
                          <a:pt x="4165950" y="990462"/>
                        </a:cubicBezTo>
                        <a:cubicBezTo>
                          <a:pt x="3977877" y="1013640"/>
                          <a:pt x="3773484" y="986599"/>
                          <a:pt x="3487456" y="990462"/>
                        </a:cubicBezTo>
                        <a:cubicBezTo>
                          <a:pt x="3201428" y="994325"/>
                          <a:pt x="3158795" y="970672"/>
                          <a:pt x="2856457" y="990462"/>
                        </a:cubicBezTo>
                        <a:cubicBezTo>
                          <a:pt x="2554119" y="1010252"/>
                          <a:pt x="2325914" y="970218"/>
                          <a:pt x="2082975" y="990462"/>
                        </a:cubicBezTo>
                        <a:cubicBezTo>
                          <a:pt x="1840036" y="1010706"/>
                          <a:pt x="1497984" y="970524"/>
                          <a:pt x="1309492" y="990462"/>
                        </a:cubicBezTo>
                        <a:cubicBezTo>
                          <a:pt x="1121000" y="1010400"/>
                          <a:pt x="919191" y="1013007"/>
                          <a:pt x="725988" y="990462"/>
                        </a:cubicBezTo>
                        <a:cubicBezTo>
                          <a:pt x="532785" y="967917"/>
                          <a:pt x="314405" y="970177"/>
                          <a:pt x="0" y="990462"/>
                        </a:cubicBezTo>
                        <a:cubicBezTo>
                          <a:pt x="-15256" y="818560"/>
                          <a:pt x="-22976" y="705435"/>
                          <a:pt x="0" y="475422"/>
                        </a:cubicBezTo>
                        <a:cubicBezTo>
                          <a:pt x="22976" y="245409"/>
                          <a:pt x="-11145" y="1705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A3DFB1-CD95-938B-AFD5-1D18A7AC6575}"/>
              </a:ext>
            </a:extLst>
          </p:cNvPr>
          <p:cNvSpPr/>
          <p:nvPr/>
        </p:nvSpPr>
        <p:spPr>
          <a:xfrm>
            <a:off x="625488" y="5053885"/>
            <a:ext cx="3548977" cy="885600"/>
          </a:xfrm>
          <a:prstGeom prst="rect">
            <a:avLst/>
          </a:prstGeom>
          <a:noFill/>
          <a:ln w="60325">
            <a:solidFill>
              <a:srgbClr val="05B0F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49454"/>
                      <a:gd name="connsiteY0" fmla="*/ 0 h 990462"/>
                      <a:gd name="connsiteX1" fmla="*/ 630999 w 4749454"/>
                      <a:gd name="connsiteY1" fmla="*/ 0 h 990462"/>
                      <a:gd name="connsiteX2" fmla="*/ 1167009 w 4749454"/>
                      <a:gd name="connsiteY2" fmla="*/ 0 h 990462"/>
                      <a:gd name="connsiteX3" fmla="*/ 1940491 w 4749454"/>
                      <a:gd name="connsiteY3" fmla="*/ 0 h 990462"/>
                      <a:gd name="connsiteX4" fmla="*/ 2571490 w 4749454"/>
                      <a:gd name="connsiteY4" fmla="*/ 0 h 990462"/>
                      <a:gd name="connsiteX5" fmla="*/ 3202489 w 4749454"/>
                      <a:gd name="connsiteY5" fmla="*/ 0 h 990462"/>
                      <a:gd name="connsiteX6" fmla="*/ 3975971 w 4749454"/>
                      <a:gd name="connsiteY6" fmla="*/ 0 h 990462"/>
                      <a:gd name="connsiteX7" fmla="*/ 4749454 w 4749454"/>
                      <a:gd name="connsiteY7" fmla="*/ 0 h 990462"/>
                      <a:gd name="connsiteX8" fmla="*/ 4749454 w 4749454"/>
                      <a:gd name="connsiteY8" fmla="*/ 515040 h 990462"/>
                      <a:gd name="connsiteX9" fmla="*/ 4749454 w 4749454"/>
                      <a:gd name="connsiteY9" fmla="*/ 990462 h 990462"/>
                      <a:gd name="connsiteX10" fmla="*/ 4165950 w 4749454"/>
                      <a:gd name="connsiteY10" fmla="*/ 990462 h 990462"/>
                      <a:gd name="connsiteX11" fmla="*/ 3487456 w 4749454"/>
                      <a:gd name="connsiteY11" fmla="*/ 990462 h 990462"/>
                      <a:gd name="connsiteX12" fmla="*/ 2856457 w 4749454"/>
                      <a:gd name="connsiteY12" fmla="*/ 990462 h 990462"/>
                      <a:gd name="connsiteX13" fmla="*/ 2082975 w 4749454"/>
                      <a:gd name="connsiteY13" fmla="*/ 990462 h 990462"/>
                      <a:gd name="connsiteX14" fmla="*/ 1309492 w 4749454"/>
                      <a:gd name="connsiteY14" fmla="*/ 990462 h 990462"/>
                      <a:gd name="connsiteX15" fmla="*/ 725988 w 4749454"/>
                      <a:gd name="connsiteY15" fmla="*/ 990462 h 990462"/>
                      <a:gd name="connsiteX16" fmla="*/ 0 w 4749454"/>
                      <a:gd name="connsiteY16" fmla="*/ 990462 h 990462"/>
                      <a:gd name="connsiteX17" fmla="*/ 0 w 4749454"/>
                      <a:gd name="connsiteY17" fmla="*/ 475422 h 990462"/>
                      <a:gd name="connsiteX18" fmla="*/ 0 w 4749454"/>
                      <a:gd name="connsiteY18" fmla="*/ 0 h 99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749454" h="990462" extrusionOk="0">
                        <a:moveTo>
                          <a:pt x="0" y="0"/>
                        </a:moveTo>
                        <a:cubicBezTo>
                          <a:pt x="193931" y="28381"/>
                          <a:pt x="329827" y="-12217"/>
                          <a:pt x="630999" y="0"/>
                        </a:cubicBezTo>
                        <a:cubicBezTo>
                          <a:pt x="932171" y="12217"/>
                          <a:pt x="958927" y="6433"/>
                          <a:pt x="1167009" y="0"/>
                        </a:cubicBezTo>
                        <a:cubicBezTo>
                          <a:pt x="1375091" y="-6433"/>
                          <a:pt x="1696372" y="31901"/>
                          <a:pt x="1940491" y="0"/>
                        </a:cubicBezTo>
                        <a:cubicBezTo>
                          <a:pt x="2184610" y="-31901"/>
                          <a:pt x="2282483" y="-5620"/>
                          <a:pt x="2571490" y="0"/>
                        </a:cubicBezTo>
                        <a:cubicBezTo>
                          <a:pt x="2860497" y="5620"/>
                          <a:pt x="2987233" y="-10357"/>
                          <a:pt x="3202489" y="0"/>
                        </a:cubicBezTo>
                        <a:cubicBezTo>
                          <a:pt x="3417745" y="10357"/>
                          <a:pt x="3602697" y="-35505"/>
                          <a:pt x="3975971" y="0"/>
                        </a:cubicBezTo>
                        <a:cubicBezTo>
                          <a:pt x="4349245" y="35505"/>
                          <a:pt x="4554750" y="21995"/>
                          <a:pt x="4749454" y="0"/>
                        </a:cubicBezTo>
                        <a:cubicBezTo>
                          <a:pt x="4734367" y="246618"/>
                          <a:pt x="4744829" y="401430"/>
                          <a:pt x="4749454" y="515040"/>
                        </a:cubicBezTo>
                        <a:cubicBezTo>
                          <a:pt x="4754079" y="628650"/>
                          <a:pt x="4767420" y="816943"/>
                          <a:pt x="4749454" y="990462"/>
                        </a:cubicBezTo>
                        <a:cubicBezTo>
                          <a:pt x="4559784" y="1003041"/>
                          <a:pt x="4354023" y="967284"/>
                          <a:pt x="4165950" y="990462"/>
                        </a:cubicBezTo>
                        <a:cubicBezTo>
                          <a:pt x="3977877" y="1013640"/>
                          <a:pt x="3773484" y="986599"/>
                          <a:pt x="3487456" y="990462"/>
                        </a:cubicBezTo>
                        <a:cubicBezTo>
                          <a:pt x="3201428" y="994325"/>
                          <a:pt x="3158795" y="970672"/>
                          <a:pt x="2856457" y="990462"/>
                        </a:cubicBezTo>
                        <a:cubicBezTo>
                          <a:pt x="2554119" y="1010252"/>
                          <a:pt x="2325914" y="970218"/>
                          <a:pt x="2082975" y="990462"/>
                        </a:cubicBezTo>
                        <a:cubicBezTo>
                          <a:pt x="1840036" y="1010706"/>
                          <a:pt x="1497984" y="970524"/>
                          <a:pt x="1309492" y="990462"/>
                        </a:cubicBezTo>
                        <a:cubicBezTo>
                          <a:pt x="1121000" y="1010400"/>
                          <a:pt x="919191" y="1013007"/>
                          <a:pt x="725988" y="990462"/>
                        </a:cubicBezTo>
                        <a:cubicBezTo>
                          <a:pt x="532785" y="967917"/>
                          <a:pt x="314405" y="970177"/>
                          <a:pt x="0" y="990462"/>
                        </a:cubicBezTo>
                        <a:cubicBezTo>
                          <a:pt x="-15256" y="818560"/>
                          <a:pt x="-22976" y="705435"/>
                          <a:pt x="0" y="475422"/>
                        </a:cubicBezTo>
                        <a:cubicBezTo>
                          <a:pt x="22976" y="245409"/>
                          <a:pt x="-11145" y="1705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592DCD2-46EA-F1C2-B45C-58B7DC13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35" y="2122538"/>
            <a:ext cx="462505" cy="46250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CFCF300-BC7E-0DA4-EE0A-E3C78B9D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062" y="2800207"/>
            <a:ext cx="462505" cy="46250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D631CC7-7C28-9B6C-5472-4633A297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821" y="3199744"/>
            <a:ext cx="462505" cy="46250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989ADF6-0E35-CA8D-8285-6B3F8B71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8" y="5072935"/>
            <a:ext cx="462505" cy="46250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7070A5D-BF1F-9259-D911-24DD6905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7" y="5472472"/>
            <a:ext cx="462505" cy="4625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502DB04-D232-7736-02F7-11AE3BAA0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20" y="1206258"/>
            <a:ext cx="2639518" cy="330892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6FD46BC-2398-1749-9DE6-CFFE8C23C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82"/>
          <a:stretch/>
        </p:blipFill>
        <p:spPr>
          <a:xfrm>
            <a:off x="4621306" y="3886228"/>
            <a:ext cx="4147760" cy="1992815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BEDE48C-862D-E0F3-F5F6-03F45FE7B235}"/>
              </a:ext>
            </a:extLst>
          </p:cNvPr>
          <p:cNvCxnSpPr>
            <a:cxnSpLocks/>
          </p:cNvCxnSpPr>
          <p:nvPr/>
        </p:nvCxnSpPr>
        <p:spPr>
          <a:xfrm flipV="1">
            <a:off x="4174465" y="5524463"/>
            <a:ext cx="356917" cy="142"/>
          </a:xfrm>
          <a:prstGeom prst="line">
            <a:avLst/>
          </a:prstGeom>
          <a:ln w="47625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E208C41-EB29-251D-24F8-FF3FE05A38D3}"/>
              </a:ext>
            </a:extLst>
          </p:cNvPr>
          <p:cNvSpPr/>
          <p:nvPr/>
        </p:nvSpPr>
        <p:spPr>
          <a:xfrm>
            <a:off x="4531382" y="3844503"/>
            <a:ext cx="4325236" cy="2085706"/>
          </a:xfrm>
          <a:prstGeom prst="rect">
            <a:avLst/>
          </a:prstGeom>
          <a:noFill/>
          <a:ln w="60325">
            <a:solidFill>
              <a:srgbClr val="05B0F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49454"/>
                      <a:gd name="connsiteY0" fmla="*/ 0 h 990462"/>
                      <a:gd name="connsiteX1" fmla="*/ 630999 w 4749454"/>
                      <a:gd name="connsiteY1" fmla="*/ 0 h 990462"/>
                      <a:gd name="connsiteX2" fmla="*/ 1167009 w 4749454"/>
                      <a:gd name="connsiteY2" fmla="*/ 0 h 990462"/>
                      <a:gd name="connsiteX3" fmla="*/ 1940491 w 4749454"/>
                      <a:gd name="connsiteY3" fmla="*/ 0 h 990462"/>
                      <a:gd name="connsiteX4" fmla="*/ 2571490 w 4749454"/>
                      <a:gd name="connsiteY4" fmla="*/ 0 h 990462"/>
                      <a:gd name="connsiteX5" fmla="*/ 3202489 w 4749454"/>
                      <a:gd name="connsiteY5" fmla="*/ 0 h 990462"/>
                      <a:gd name="connsiteX6" fmla="*/ 3975971 w 4749454"/>
                      <a:gd name="connsiteY6" fmla="*/ 0 h 990462"/>
                      <a:gd name="connsiteX7" fmla="*/ 4749454 w 4749454"/>
                      <a:gd name="connsiteY7" fmla="*/ 0 h 990462"/>
                      <a:gd name="connsiteX8" fmla="*/ 4749454 w 4749454"/>
                      <a:gd name="connsiteY8" fmla="*/ 515040 h 990462"/>
                      <a:gd name="connsiteX9" fmla="*/ 4749454 w 4749454"/>
                      <a:gd name="connsiteY9" fmla="*/ 990462 h 990462"/>
                      <a:gd name="connsiteX10" fmla="*/ 4165950 w 4749454"/>
                      <a:gd name="connsiteY10" fmla="*/ 990462 h 990462"/>
                      <a:gd name="connsiteX11" fmla="*/ 3487456 w 4749454"/>
                      <a:gd name="connsiteY11" fmla="*/ 990462 h 990462"/>
                      <a:gd name="connsiteX12" fmla="*/ 2856457 w 4749454"/>
                      <a:gd name="connsiteY12" fmla="*/ 990462 h 990462"/>
                      <a:gd name="connsiteX13" fmla="*/ 2082975 w 4749454"/>
                      <a:gd name="connsiteY13" fmla="*/ 990462 h 990462"/>
                      <a:gd name="connsiteX14" fmla="*/ 1309492 w 4749454"/>
                      <a:gd name="connsiteY14" fmla="*/ 990462 h 990462"/>
                      <a:gd name="connsiteX15" fmla="*/ 725988 w 4749454"/>
                      <a:gd name="connsiteY15" fmla="*/ 990462 h 990462"/>
                      <a:gd name="connsiteX16" fmla="*/ 0 w 4749454"/>
                      <a:gd name="connsiteY16" fmla="*/ 990462 h 990462"/>
                      <a:gd name="connsiteX17" fmla="*/ 0 w 4749454"/>
                      <a:gd name="connsiteY17" fmla="*/ 475422 h 990462"/>
                      <a:gd name="connsiteX18" fmla="*/ 0 w 4749454"/>
                      <a:gd name="connsiteY18" fmla="*/ 0 h 99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749454" h="990462" extrusionOk="0">
                        <a:moveTo>
                          <a:pt x="0" y="0"/>
                        </a:moveTo>
                        <a:cubicBezTo>
                          <a:pt x="193931" y="28381"/>
                          <a:pt x="329827" y="-12217"/>
                          <a:pt x="630999" y="0"/>
                        </a:cubicBezTo>
                        <a:cubicBezTo>
                          <a:pt x="932171" y="12217"/>
                          <a:pt x="958927" y="6433"/>
                          <a:pt x="1167009" y="0"/>
                        </a:cubicBezTo>
                        <a:cubicBezTo>
                          <a:pt x="1375091" y="-6433"/>
                          <a:pt x="1696372" y="31901"/>
                          <a:pt x="1940491" y="0"/>
                        </a:cubicBezTo>
                        <a:cubicBezTo>
                          <a:pt x="2184610" y="-31901"/>
                          <a:pt x="2282483" y="-5620"/>
                          <a:pt x="2571490" y="0"/>
                        </a:cubicBezTo>
                        <a:cubicBezTo>
                          <a:pt x="2860497" y="5620"/>
                          <a:pt x="2987233" y="-10357"/>
                          <a:pt x="3202489" y="0"/>
                        </a:cubicBezTo>
                        <a:cubicBezTo>
                          <a:pt x="3417745" y="10357"/>
                          <a:pt x="3602697" y="-35505"/>
                          <a:pt x="3975971" y="0"/>
                        </a:cubicBezTo>
                        <a:cubicBezTo>
                          <a:pt x="4349245" y="35505"/>
                          <a:pt x="4554750" y="21995"/>
                          <a:pt x="4749454" y="0"/>
                        </a:cubicBezTo>
                        <a:cubicBezTo>
                          <a:pt x="4734367" y="246618"/>
                          <a:pt x="4744829" y="401430"/>
                          <a:pt x="4749454" y="515040"/>
                        </a:cubicBezTo>
                        <a:cubicBezTo>
                          <a:pt x="4754079" y="628650"/>
                          <a:pt x="4767420" y="816943"/>
                          <a:pt x="4749454" y="990462"/>
                        </a:cubicBezTo>
                        <a:cubicBezTo>
                          <a:pt x="4559784" y="1003041"/>
                          <a:pt x="4354023" y="967284"/>
                          <a:pt x="4165950" y="990462"/>
                        </a:cubicBezTo>
                        <a:cubicBezTo>
                          <a:pt x="3977877" y="1013640"/>
                          <a:pt x="3773484" y="986599"/>
                          <a:pt x="3487456" y="990462"/>
                        </a:cubicBezTo>
                        <a:cubicBezTo>
                          <a:pt x="3201428" y="994325"/>
                          <a:pt x="3158795" y="970672"/>
                          <a:pt x="2856457" y="990462"/>
                        </a:cubicBezTo>
                        <a:cubicBezTo>
                          <a:pt x="2554119" y="1010252"/>
                          <a:pt x="2325914" y="970218"/>
                          <a:pt x="2082975" y="990462"/>
                        </a:cubicBezTo>
                        <a:cubicBezTo>
                          <a:pt x="1840036" y="1010706"/>
                          <a:pt x="1497984" y="970524"/>
                          <a:pt x="1309492" y="990462"/>
                        </a:cubicBezTo>
                        <a:cubicBezTo>
                          <a:pt x="1121000" y="1010400"/>
                          <a:pt x="919191" y="1013007"/>
                          <a:pt x="725988" y="990462"/>
                        </a:cubicBezTo>
                        <a:cubicBezTo>
                          <a:pt x="532785" y="967917"/>
                          <a:pt x="314405" y="970177"/>
                          <a:pt x="0" y="990462"/>
                        </a:cubicBezTo>
                        <a:cubicBezTo>
                          <a:pt x="-15256" y="818560"/>
                          <a:pt x="-22976" y="705435"/>
                          <a:pt x="0" y="475422"/>
                        </a:cubicBezTo>
                        <a:cubicBezTo>
                          <a:pt x="22976" y="245409"/>
                          <a:pt x="-11145" y="1705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DDD5B9-A512-E6E3-8D39-681456842111}"/>
              </a:ext>
            </a:extLst>
          </p:cNvPr>
          <p:cNvSpPr txBox="1"/>
          <p:nvPr/>
        </p:nvSpPr>
        <p:spPr>
          <a:xfrm>
            <a:off x="1652471" y="3031925"/>
            <a:ext cx="1270660" cy="3808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Module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174F75-CF30-473C-869C-7D4DB2F8DC82}"/>
              </a:ext>
            </a:extLst>
          </p:cNvPr>
          <p:cNvSpPr txBox="1"/>
          <p:nvPr/>
        </p:nvSpPr>
        <p:spPr>
          <a:xfrm>
            <a:off x="1652471" y="2129556"/>
            <a:ext cx="1270660" cy="3808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Module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B7D3B-4C89-782A-5BB3-559E0C9E1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558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3EF863D-087F-B404-2670-879E6CA49A3A}"/>
              </a:ext>
            </a:extLst>
          </p:cNvPr>
          <p:cNvSpPr txBox="1">
            <a:spLocks/>
          </p:cNvSpPr>
          <p:nvPr/>
        </p:nvSpPr>
        <p:spPr>
          <a:xfrm>
            <a:off x="822960" y="526645"/>
            <a:ext cx="7543800" cy="7468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r>
              <a:rPr lang="en-US" altLang="zh-TW" dirty="0"/>
              <a:t>Example#1: </a:t>
            </a:r>
            <a:r>
              <a:rPr lang="en-US" altLang="zh-TW" dirty="0" err="1"/>
              <a:t>SafeNPTU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9200FD9-2BA3-23BC-F333-83B717944331}"/>
              </a:ext>
            </a:extLst>
          </p:cNvPr>
          <p:cNvSpPr txBox="1">
            <a:spLocks/>
          </p:cNvSpPr>
          <p:nvPr/>
        </p:nvSpPr>
        <p:spPr>
          <a:xfrm>
            <a:off x="822959" y="1410807"/>
            <a:ext cx="7543801" cy="4994436"/>
          </a:xfrm>
          <a:prstGeom prst="rect">
            <a:avLst/>
          </a:prstGeom>
        </p:spPr>
        <p:txBody>
          <a:bodyPr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9128"/>
              </a:buClr>
              <a:buSzPct val="100000"/>
              <a:buFont typeface="Wingdings" charset="2"/>
              <a:buChar char="n"/>
              <a:tabLst>
                <a:tab pos="21748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46088" indent="-2460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l"/>
              <a:tabLst>
                <a:tab pos="71438" algn="l"/>
              </a:tabLst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p"/>
              <a:tabLst>
                <a:tab pos="72000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669925" indent="-1031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846138" indent="-968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hangingPunct="0">
              <a:lnSpc>
                <a:spcPts val="2500"/>
              </a:lnSpc>
              <a:buNone/>
            </a:pPr>
            <a:r>
              <a:rPr lang="zh-TW" altLang="en-US" sz="2400" dirty="0">
                <a:latin typeface="+mn-ea"/>
                <a:ea typeface="+mn-ea"/>
              </a:rPr>
              <a:t>一個用於校園安全的嵌入式應用系統</a:t>
            </a:r>
            <a:endParaRPr lang="en-US" altLang="zh-TW" sz="2400" dirty="0">
              <a:latin typeface="+mn-ea"/>
              <a:ea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605E33-D37A-E2A5-DF48-E4E51AE5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64" y="1932282"/>
            <a:ext cx="6742272" cy="439907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FE6A82-7DA2-1D9F-39F6-EAF9783E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94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58BF6-746E-D1FD-A117-7D0E5D06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工作清單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FC390F1-12E8-B2AB-6239-6AF4F0450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432922"/>
              </p:ext>
            </p:extLst>
          </p:nvPr>
        </p:nvGraphicFramePr>
        <p:xfrm>
          <a:off x="799200" y="1728366"/>
          <a:ext cx="75456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200">
                  <a:extLst>
                    <a:ext uri="{9D8B030D-6E8A-4147-A177-3AD203B41FA5}">
                      <a16:colId xmlns:a16="http://schemas.microsoft.com/office/drawing/2014/main" val="2017452942"/>
                    </a:ext>
                  </a:extLst>
                </a:gridCol>
                <a:gridCol w="2515200">
                  <a:extLst>
                    <a:ext uri="{9D8B030D-6E8A-4147-A177-3AD203B41FA5}">
                      <a16:colId xmlns:a16="http://schemas.microsoft.com/office/drawing/2014/main" val="2544476991"/>
                    </a:ext>
                  </a:extLst>
                </a:gridCol>
                <a:gridCol w="2515200">
                  <a:extLst>
                    <a:ext uri="{9D8B030D-6E8A-4147-A177-3AD203B41FA5}">
                      <a16:colId xmlns:a16="http://schemas.microsoft.com/office/drawing/2014/main" val="2658677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4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fire_detect.py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檢查火焰感測器狀態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+mn-ea"/>
                          <a:ea typeface="+mn-ea"/>
                        </a:rPr>
                        <a:t>take_photo.py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定期拍攝照片</a:t>
                      </a:r>
                      <a:endParaRPr lang="en-US" altLang="zh-TW" sz="20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並回傳伺服器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alerts.py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sporadic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發出警報聲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8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build_case.py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sporadic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在資料庫中建立案例</a:t>
                      </a:r>
                      <a:endParaRPr lang="en-US" altLang="zh-TW" sz="20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並儲存現場照片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1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get_audio.py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sporadic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>
                          <a:latin typeface="+mn-ea"/>
                          <a:ea typeface="+mn-ea"/>
                        </a:rPr>
                        <a:t>從伺服器取得聲音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46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play_audio.py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sporadic</a:t>
                      </a:r>
                      <a:endParaRPr lang="zh-TW" altLang="en-US" sz="2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播放聲音檔案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63756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67574A6-11E6-442E-717B-6E6743C4FEDD}"/>
              </a:ext>
            </a:extLst>
          </p:cNvPr>
          <p:cNvSpPr txBox="1"/>
          <p:nvPr/>
        </p:nvSpPr>
        <p:spPr>
          <a:xfrm>
            <a:off x="2404753" y="5566503"/>
            <a:ext cx="43344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4000" dirty="0">
                <a:latin typeface="+mn-ea"/>
              </a:rPr>
              <a:t>...</a:t>
            </a:r>
            <a:r>
              <a:rPr kumimoji="1" lang="zh-TW" altLang="en-US" sz="4000" dirty="0">
                <a:latin typeface="+mn-ea"/>
              </a:rPr>
              <a:t> </a:t>
            </a:r>
            <a:r>
              <a:rPr kumimoji="1" lang="en-US" altLang="zh-TW" sz="4000" dirty="0">
                <a:latin typeface="+mn-ea"/>
              </a:rPr>
              <a:t>and more!</a:t>
            </a:r>
            <a:endParaRPr kumimoji="1" lang="zh-TW" altLang="en-US" sz="4000" dirty="0">
              <a:latin typeface="+mn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61CBD7-DB3D-EF66-78FC-F78465272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74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1B453-E89A-3977-0000-7CA2B2EF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24395"/>
          </a:xfrm>
        </p:spPr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 </a:t>
            </a:r>
            <a:r>
              <a:rPr kumimoji="1" lang="en-US" altLang="zh-TW" dirty="0"/>
              <a:t>API</a:t>
            </a:r>
            <a:r>
              <a:rPr kumimoji="1" lang="zh-TW" altLang="en-US" dirty="0"/>
              <a:t>開發工作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24F2509-AB54-1BFF-A722-3D74DAF5C407}"/>
              </a:ext>
            </a:extLst>
          </p:cNvPr>
          <p:cNvGrpSpPr/>
          <p:nvPr/>
        </p:nvGrpSpPr>
        <p:grpSpPr>
          <a:xfrm>
            <a:off x="1911780" y="1434878"/>
            <a:ext cx="5320440" cy="4841121"/>
            <a:chOff x="1911780" y="1591294"/>
            <a:chExt cx="5320440" cy="484112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BEE6EA4-D3F7-3455-9A0B-35526439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911780" y="1591294"/>
              <a:ext cx="5320440" cy="4841121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F4AE10F-E635-5009-B95B-DB7C8CDF0203}"/>
                </a:ext>
              </a:extLst>
            </p:cNvPr>
            <p:cNvSpPr txBox="1"/>
            <p:nvPr/>
          </p:nvSpPr>
          <p:spPr>
            <a:xfrm>
              <a:off x="3151195" y="1638794"/>
              <a:ext cx="284161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TW" dirty="0">
                  <a:solidFill>
                    <a:srgbClr val="F9F8F3"/>
                  </a:solidFill>
                  <a:latin typeface="MesloLGS NF" panose="020B0609030804020204" pitchFamily="49" charset="0"/>
                  <a:ea typeface="MesloLGS NF" panose="020B0609030804020204" pitchFamily="49" charset="0"/>
                  <a:cs typeface="MesloLGS NF" panose="020B0609030804020204" pitchFamily="49" charset="0"/>
                </a:rPr>
                <a:t>fire_detect.py</a:t>
              </a:r>
              <a:endParaRPr kumimoji="1" lang="zh-TW" altLang="en-US" dirty="0">
                <a:solidFill>
                  <a:srgbClr val="F9F8F3"/>
                </a:solidFill>
                <a:latin typeface="MesloLGS NF" panose="020B0609030804020204" pitchFamily="49" charset="0"/>
                <a:cs typeface="MesloLGS NF" panose="020B0609030804020204" pitchFamily="49" charset="0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947F9E-BD31-64E0-D354-81BA36A6B78D}"/>
                </a:ext>
              </a:extLst>
            </p:cNvPr>
            <p:cNvCxnSpPr>
              <a:cxnSpLocks/>
            </p:cNvCxnSpPr>
            <p:nvPr/>
          </p:nvCxnSpPr>
          <p:spPr>
            <a:xfrm>
              <a:off x="3550722" y="5094515"/>
              <a:ext cx="30638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436F2BC-7FD3-236B-1742-302C7A542B88}"/>
                </a:ext>
              </a:extLst>
            </p:cNvPr>
            <p:cNvCxnSpPr>
              <a:cxnSpLocks/>
            </p:cNvCxnSpPr>
            <p:nvPr/>
          </p:nvCxnSpPr>
          <p:spPr>
            <a:xfrm>
              <a:off x="2836224" y="5567549"/>
              <a:ext cx="417021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4B65CC-B033-2BC6-F97D-498C16FB1C62}"/>
              </a:ext>
            </a:extLst>
          </p:cNvPr>
          <p:cNvSpPr txBox="1"/>
          <p:nvPr/>
        </p:nvSpPr>
        <p:spPr>
          <a:xfrm>
            <a:off x="9453070" y="1559161"/>
            <a:ext cx="3393045" cy="3739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dr.set_device_yfile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dr.set_device_yvar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dr.get_device_yvar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gpio.input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gpio.output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gpio.cleanup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event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52AF72-EEDD-7F43-E036-232F91EC5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84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1B453-E89A-3977-0000-7CA2B2EF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24395"/>
          </a:xfrm>
        </p:spPr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 </a:t>
            </a:r>
            <a:r>
              <a:rPr kumimoji="1" lang="en-US" altLang="zh-TW" dirty="0"/>
              <a:t>API</a:t>
            </a:r>
            <a:r>
              <a:rPr kumimoji="1" lang="zh-TW" altLang="en-US" dirty="0"/>
              <a:t>開發工作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24F2509-AB54-1BFF-A722-3D74DAF5C407}"/>
              </a:ext>
            </a:extLst>
          </p:cNvPr>
          <p:cNvGrpSpPr/>
          <p:nvPr/>
        </p:nvGrpSpPr>
        <p:grpSpPr>
          <a:xfrm>
            <a:off x="239389" y="1434878"/>
            <a:ext cx="5320440" cy="4841121"/>
            <a:chOff x="1911780" y="1591294"/>
            <a:chExt cx="5320440" cy="484112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BEE6EA4-D3F7-3455-9A0B-35526439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911780" y="1591294"/>
              <a:ext cx="5320440" cy="4841121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F4AE10F-E635-5009-B95B-DB7C8CDF0203}"/>
                </a:ext>
              </a:extLst>
            </p:cNvPr>
            <p:cNvSpPr txBox="1"/>
            <p:nvPr/>
          </p:nvSpPr>
          <p:spPr>
            <a:xfrm>
              <a:off x="3151195" y="1638794"/>
              <a:ext cx="284161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TW" dirty="0">
                  <a:solidFill>
                    <a:srgbClr val="F9F8F3"/>
                  </a:solidFill>
                  <a:latin typeface="MesloLGS NF" panose="020B0609030804020204" pitchFamily="49" charset="0"/>
                  <a:ea typeface="MesloLGS NF" panose="020B0609030804020204" pitchFamily="49" charset="0"/>
                  <a:cs typeface="MesloLGS NF" panose="020B0609030804020204" pitchFamily="49" charset="0"/>
                </a:rPr>
                <a:t>fire_detect.py</a:t>
              </a:r>
              <a:endParaRPr kumimoji="1" lang="zh-TW" altLang="en-US" dirty="0">
                <a:solidFill>
                  <a:srgbClr val="F9F8F3"/>
                </a:solidFill>
                <a:latin typeface="MesloLGS NF" panose="020B0609030804020204" pitchFamily="49" charset="0"/>
                <a:cs typeface="MesloLGS NF" panose="020B0609030804020204" pitchFamily="49" charset="0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84947F9E-BD31-64E0-D354-81BA36A6B78D}"/>
                </a:ext>
              </a:extLst>
            </p:cNvPr>
            <p:cNvCxnSpPr>
              <a:cxnSpLocks/>
            </p:cNvCxnSpPr>
            <p:nvPr/>
          </p:nvCxnSpPr>
          <p:spPr>
            <a:xfrm>
              <a:off x="3550722" y="5094515"/>
              <a:ext cx="30638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436F2BC-7FD3-236B-1742-302C7A542B88}"/>
                </a:ext>
              </a:extLst>
            </p:cNvPr>
            <p:cNvCxnSpPr>
              <a:cxnSpLocks/>
            </p:cNvCxnSpPr>
            <p:nvPr/>
          </p:nvCxnSpPr>
          <p:spPr>
            <a:xfrm>
              <a:off x="2836224" y="5567549"/>
              <a:ext cx="417021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4B65CC-B033-2BC6-F97D-498C16FB1C62}"/>
              </a:ext>
            </a:extLst>
          </p:cNvPr>
          <p:cNvSpPr txBox="1"/>
          <p:nvPr/>
        </p:nvSpPr>
        <p:spPr>
          <a:xfrm>
            <a:off x="5675149" y="1559161"/>
            <a:ext cx="3393045" cy="3739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dr.set_device_yfile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dr.set_device_yvar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dr.get_device_yvar</a:t>
            </a:r>
            <a:endParaRPr kumimoji="1" lang="en-US" altLang="zh-TW" sz="2000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gpio.input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gpio.output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gpio.cleanup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event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D681A8-3799-A9EE-93F0-B64F19D45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860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4A942-3D88-74B0-DD1A-7FEB1166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工作定義檔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B3193A3-4180-FCFD-406F-E2B06F8E9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367062"/>
              </p:ext>
            </p:extLst>
          </p:nvPr>
        </p:nvGraphicFramePr>
        <p:xfrm>
          <a:off x="207819" y="1411287"/>
          <a:ext cx="8728363" cy="444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28">
                  <a:extLst>
                    <a:ext uri="{9D8B030D-6E8A-4147-A177-3AD203B41FA5}">
                      <a16:colId xmlns:a16="http://schemas.microsoft.com/office/drawing/2014/main" val="432941055"/>
                    </a:ext>
                  </a:extLst>
                </a:gridCol>
                <a:gridCol w="1416392">
                  <a:extLst>
                    <a:ext uri="{9D8B030D-6E8A-4147-A177-3AD203B41FA5}">
                      <a16:colId xmlns:a16="http://schemas.microsoft.com/office/drawing/2014/main" val="3658389152"/>
                    </a:ext>
                  </a:extLst>
                </a:gridCol>
                <a:gridCol w="1296601">
                  <a:extLst>
                    <a:ext uri="{9D8B030D-6E8A-4147-A177-3AD203B41FA5}">
                      <a16:colId xmlns:a16="http://schemas.microsoft.com/office/drawing/2014/main" val="2655659157"/>
                    </a:ext>
                  </a:extLst>
                </a:gridCol>
                <a:gridCol w="870358">
                  <a:extLst>
                    <a:ext uri="{9D8B030D-6E8A-4147-A177-3AD203B41FA5}">
                      <a16:colId xmlns:a16="http://schemas.microsoft.com/office/drawing/2014/main" val="3571532995"/>
                    </a:ext>
                  </a:extLst>
                </a:gridCol>
                <a:gridCol w="1210592">
                  <a:extLst>
                    <a:ext uri="{9D8B030D-6E8A-4147-A177-3AD203B41FA5}">
                      <a16:colId xmlns:a16="http://schemas.microsoft.com/office/drawing/2014/main" val="2109862897"/>
                    </a:ext>
                  </a:extLst>
                </a:gridCol>
                <a:gridCol w="1725092">
                  <a:extLst>
                    <a:ext uri="{9D8B030D-6E8A-4147-A177-3AD203B41FA5}">
                      <a16:colId xmlns:a16="http://schemas.microsoft.com/office/drawing/2014/main" val="2301588355"/>
                    </a:ext>
                  </a:extLst>
                </a:gridCol>
              </a:tblGrid>
              <a:tr h="428927"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工作名稱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工作類型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抵達時間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週期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截限時間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最差執行時間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298980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fire_detect.py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periodic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3000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3000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170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86999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gas_detect.py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periodic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3500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3500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210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96105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take_image.py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periodic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5000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5000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1950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57932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alerts.py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sporadic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100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100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1160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70967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build_case.py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sporadic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101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101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2850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2353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get_audio.py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sporadic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102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102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4000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68447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play_audio.py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sporadic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103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103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30000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67697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sl_detect.py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periodic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9000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9000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650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65443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 err="1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lamp_on.py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53F73"/>
                          </a:solidFill>
                          <a:latin typeface="MesloLGS NF" panose="020B0609030804020204" pitchFamily="49" charset="0"/>
                        </a:rPr>
                        <a:t>periodic</a:t>
                      </a:r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B3E053"/>
                          </a:solidFill>
                          <a:latin typeface="MesloLGS NF" panose="020B0609030804020204" pitchFamily="49" charset="0"/>
                        </a:rPr>
                        <a:t>0</a:t>
                      </a:r>
                      <a:endParaRPr lang="zh-TW" altLang="en-US" sz="1800" b="0" baseline="0" dirty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878471"/>
                          </a:solidFill>
                          <a:latin typeface="MesloLGS NF" panose="020B0609030804020204" pitchFamily="49" charset="0"/>
                        </a:rPr>
                        <a:t>5000</a:t>
                      </a:r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4DA82"/>
                          </a:solidFill>
                          <a:latin typeface="MesloLGS NF" panose="020B0609030804020204" pitchFamily="49" charset="0"/>
                        </a:rPr>
                        <a:t>5000</a:t>
                      </a:r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EF9D40"/>
                          </a:solidFill>
                          <a:latin typeface="MesloLGS NF" panose="020B0609030804020204" pitchFamily="49" charset="0"/>
                        </a:rPr>
                        <a:t>740</a:t>
                      </a:r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639867"/>
                  </a:ext>
                </a:extLst>
              </a:tr>
              <a:tr h="401432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solidFill>
                            <a:srgbClr val="F9F8F3"/>
                          </a:solidFill>
                          <a:latin typeface="MesloLGS NF" panose="020B0609030804020204" pitchFamily="49" charset="0"/>
                        </a:rPr>
                        <a:t>...</a:t>
                      </a:r>
                      <a:endParaRPr lang="zh-TW" altLang="en-US" sz="1800" b="0" baseline="0" dirty="0">
                        <a:solidFill>
                          <a:srgbClr val="F9F8F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b="0" baseline="0" dirty="0">
                        <a:solidFill>
                          <a:srgbClr val="E53F7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b="0" baseline="0">
                        <a:solidFill>
                          <a:srgbClr val="B3E053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b="0" baseline="0" dirty="0">
                        <a:solidFill>
                          <a:srgbClr val="878471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b="0" baseline="0" dirty="0">
                        <a:solidFill>
                          <a:srgbClr val="E4DA82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800" b="0" baseline="0" dirty="0">
                        <a:solidFill>
                          <a:srgbClr val="EF9D40"/>
                        </a:solidFill>
                        <a:latin typeface="MesloLGS NF" panose="020B06090308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8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209690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E34398-63CF-6919-A092-8999EDFA0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25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B5415-7689-BFEB-9E37-BEDC2B75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組態檔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3A5ED-E9F7-A64D-46A7-0AF9F51E9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14" y="1339557"/>
            <a:ext cx="7841573" cy="4621855"/>
          </a:xfrm>
          <a:solidFill>
            <a:srgbClr val="272823"/>
          </a:solidFill>
        </p:spPr>
        <p:txBody>
          <a:bodyPr lIns="72000" tIns="72000" rIns="72000" bIns="7200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# 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工作是否可被搶佔</a:t>
            </a:r>
            <a:endParaRPr kumimoji="1" lang="en-US" altLang="zh-TW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 err="1">
                <a:solidFill>
                  <a:srgbClr val="E53F73"/>
                </a:solidFill>
                <a:latin typeface="MesloLGS NF" panose="020B0609030804020204" pitchFamily="49" charset="0"/>
                <a:ea typeface="+mn-ea"/>
              </a:rPr>
              <a:t>isPreemtive</a:t>
            </a:r>
            <a:r>
              <a:rPr kumimoji="1" lang="en" altLang="zh-TW" dirty="0">
                <a:solidFill>
                  <a:srgbClr val="F9F8F3"/>
                </a:solidFill>
                <a:latin typeface="MesloLGS NF" panose="020B0609030804020204" pitchFamily="49" charset="0"/>
                <a:ea typeface="+mn-ea"/>
              </a:rPr>
              <a:t> =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1" lang="en" altLang="zh-TW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# 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工作的排程方法，支援</a:t>
            </a:r>
            <a:r>
              <a:rPr kumimoji="1" lang="en-US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RM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和</a:t>
            </a:r>
            <a:r>
              <a:rPr kumimoji="1" lang="en-US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EDF</a:t>
            </a:r>
            <a:endParaRPr kumimoji="1" lang="zh-TW" altLang="en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 err="1">
                <a:solidFill>
                  <a:srgbClr val="E53F73"/>
                </a:solidFill>
                <a:latin typeface="MesloLGS NF" panose="020B0609030804020204" pitchFamily="49" charset="0"/>
                <a:ea typeface="+mn-ea"/>
              </a:rPr>
              <a:t>scheduling_algorithm</a:t>
            </a:r>
            <a:r>
              <a:rPr kumimoji="1" lang="en" altLang="zh-TW" dirty="0">
                <a:solidFill>
                  <a:srgbClr val="F9F8F3"/>
                </a:solidFill>
                <a:latin typeface="MesloLGS NF" panose="020B0609030804020204" pitchFamily="49" charset="0"/>
                <a:ea typeface="+mn-ea"/>
              </a:rPr>
              <a:t> = RM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1" lang="en" altLang="zh-TW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# 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節能層級的數量</a:t>
            </a:r>
            <a:endParaRPr kumimoji="1" lang="en" altLang="zh-TW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#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 當定義為</a:t>
            </a:r>
            <a:r>
              <a:rPr kumimoji="1" lang="en-US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N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時，層級編號為</a:t>
            </a:r>
            <a:r>
              <a:rPr kumimoji="1" lang="en-US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ECL_1, ECL_2, ..., ECL_N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 err="1">
                <a:solidFill>
                  <a:srgbClr val="E53F73"/>
                </a:solidFill>
                <a:latin typeface="MesloLGS NF" panose="020B0609030804020204" pitchFamily="49" charset="0"/>
                <a:ea typeface="+mn-ea"/>
              </a:rPr>
              <a:t>ecl_number</a:t>
            </a:r>
            <a:r>
              <a:rPr kumimoji="1" lang="en" altLang="zh-TW" dirty="0">
                <a:solidFill>
                  <a:srgbClr val="F9F8F3"/>
                </a:solidFill>
                <a:latin typeface="MesloLGS NF" panose="020B0609030804020204" pitchFamily="49" charset="0"/>
                <a:ea typeface="+mn-ea"/>
              </a:rPr>
              <a:t> =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1" lang="en" altLang="zh-TW" dirty="0">
              <a:solidFill>
                <a:srgbClr val="F9F8F3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# </a:t>
            </a:r>
            <a:r>
              <a:rPr kumimoji="1" lang="zh-TW" altLang="en-US" dirty="0">
                <a:solidFill>
                  <a:srgbClr val="878471"/>
                </a:solidFill>
                <a:latin typeface="MesloLGS NF" panose="020B0609030804020204" pitchFamily="49" charset="0"/>
                <a:ea typeface="+mn-ea"/>
              </a:rPr>
              <a:t>切換節能層級的範圍</a:t>
            </a:r>
            <a:endParaRPr kumimoji="1" lang="en" altLang="zh-TW" dirty="0">
              <a:solidFill>
                <a:srgbClr val="878471"/>
              </a:solidFill>
              <a:latin typeface="MesloLGS NF" panose="020B0609030804020204" pitchFamily="49" charset="0"/>
              <a:ea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E53F73"/>
                </a:solidFill>
                <a:latin typeface="MesloLGS NF" panose="020B0609030804020204" pitchFamily="49" charset="0"/>
                <a:ea typeface="+mn-ea"/>
              </a:rPr>
              <a:t>ecl_1</a:t>
            </a:r>
            <a:r>
              <a:rPr kumimoji="1" lang="en" altLang="zh-TW" dirty="0">
                <a:solidFill>
                  <a:srgbClr val="F9F8F3"/>
                </a:solidFill>
                <a:latin typeface="MesloLGS NF" panose="020B0609030804020204" pitchFamily="49" charset="0"/>
                <a:ea typeface="+mn-ea"/>
              </a:rPr>
              <a:t> = [0,33]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" altLang="zh-TW" dirty="0">
                <a:solidFill>
                  <a:srgbClr val="E53F73"/>
                </a:solidFill>
                <a:latin typeface="MesloLGS NF" panose="020B0609030804020204" pitchFamily="49" charset="0"/>
                <a:ea typeface="+mn-ea"/>
              </a:rPr>
              <a:t>ecl_2</a:t>
            </a:r>
            <a:r>
              <a:rPr kumimoji="1" lang="en" altLang="zh-TW" dirty="0">
                <a:solidFill>
                  <a:srgbClr val="F9F8F3"/>
                </a:solidFill>
                <a:latin typeface="MesloLGS NF" panose="020B0609030804020204" pitchFamily="49" charset="0"/>
                <a:ea typeface="+mn-ea"/>
              </a:rPr>
              <a:t> = (33,100]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81A65B-A9FA-9844-83D2-CF1C0FC87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26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D5EBA0C-F72A-CEE4-C5C6-E4A8DA747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5" t="1520" r="29406" b="38421"/>
          <a:stretch/>
        </p:blipFill>
        <p:spPr>
          <a:xfrm>
            <a:off x="5372781" y="4182548"/>
            <a:ext cx="2607519" cy="1542911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01A1F97-B009-E361-9DCA-5E54363B58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400" r="400"/>
          <a:stretch/>
        </p:blipFill>
        <p:spPr>
          <a:xfrm>
            <a:off x="498931" y="1265219"/>
            <a:ext cx="8146138" cy="4907001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40BF026-B351-CEA1-3723-8635705929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5948" y="527050"/>
            <a:ext cx="6812105" cy="746125"/>
          </a:xfrm>
        </p:spPr>
        <p:txBody>
          <a:bodyPr anchor="ctr"/>
          <a:lstStyle/>
          <a:p>
            <a:r>
              <a:rPr kumimoji="1" lang="en-US" altLang="zh-TW" dirty="0" err="1"/>
              <a:t>SafeNPTU</a:t>
            </a:r>
            <a:r>
              <a:rPr kumimoji="1" lang="en-US" altLang="zh-TW" dirty="0"/>
              <a:t> Web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AD6C15-E9E8-F7A5-CBD2-2E5EB245B5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12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53AE17A-BEB4-B719-2455-04CEFDCAA5EB}"/>
              </a:ext>
            </a:extLst>
          </p:cNvPr>
          <p:cNvSpPr/>
          <p:nvPr/>
        </p:nvSpPr>
        <p:spPr>
          <a:xfrm>
            <a:off x="3073783" y="4821311"/>
            <a:ext cx="4206326" cy="9095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49454"/>
                      <a:gd name="connsiteY0" fmla="*/ 0 h 990462"/>
                      <a:gd name="connsiteX1" fmla="*/ 630999 w 4749454"/>
                      <a:gd name="connsiteY1" fmla="*/ 0 h 990462"/>
                      <a:gd name="connsiteX2" fmla="*/ 1167009 w 4749454"/>
                      <a:gd name="connsiteY2" fmla="*/ 0 h 990462"/>
                      <a:gd name="connsiteX3" fmla="*/ 1940491 w 4749454"/>
                      <a:gd name="connsiteY3" fmla="*/ 0 h 990462"/>
                      <a:gd name="connsiteX4" fmla="*/ 2571490 w 4749454"/>
                      <a:gd name="connsiteY4" fmla="*/ 0 h 990462"/>
                      <a:gd name="connsiteX5" fmla="*/ 3202489 w 4749454"/>
                      <a:gd name="connsiteY5" fmla="*/ 0 h 990462"/>
                      <a:gd name="connsiteX6" fmla="*/ 3975971 w 4749454"/>
                      <a:gd name="connsiteY6" fmla="*/ 0 h 990462"/>
                      <a:gd name="connsiteX7" fmla="*/ 4749454 w 4749454"/>
                      <a:gd name="connsiteY7" fmla="*/ 0 h 990462"/>
                      <a:gd name="connsiteX8" fmla="*/ 4749454 w 4749454"/>
                      <a:gd name="connsiteY8" fmla="*/ 515040 h 990462"/>
                      <a:gd name="connsiteX9" fmla="*/ 4749454 w 4749454"/>
                      <a:gd name="connsiteY9" fmla="*/ 990462 h 990462"/>
                      <a:gd name="connsiteX10" fmla="*/ 4165950 w 4749454"/>
                      <a:gd name="connsiteY10" fmla="*/ 990462 h 990462"/>
                      <a:gd name="connsiteX11" fmla="*/ 3487456 w 4749454"/>
                      <a:gd name="connsiteY11" fmla="*/ 990462 h 990462"/>
                      <a:gd name="connsiteX12" fmla="*/ 2856457 w 4749454"/>
                      <a:gd name="connsiteY12" fmla="*/ 990462 h 990462"/>
                      <a:gd name="connsiteX13" fmla="*/ 2082975 w 4749454"/>
                      <a:gd name="connsiteY13" fmla="*/ 990462 h 990462"/>
                      <a:gd name="connsiteX14" fmla="*/ 1309492 w 4749454"/>
                      <a:gd name="connsiteY14" fmla="*/ 990462 h 990462"/>
                      <a:gd name="connsiteX15" fmla="*/ 725988 w 4749454"/>
                      <a:gd name="connsiteY15" fmla="*/ 990462 h 990462"/>
                      <a:gd name="connsiteX16" fmla="*/ 0 w 4749454"/>
                      <a:gd name="connsiteY16" fmla="*/ 990462 h 990462"/>
                      <a:gd name="connsiteX17" fmla="*/ 0 w 4749454"/>
                      <a:gd name="connsiteY17" fmla="*/ 475422 h 990462"/>
                      <a:gd name="connsiteX18" fmla="*/ 0 w 4749454"/>
                      <a:gd name="connsiteY18" fmla="*/ 0 h 990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749454" h="990462" extrusionOk="0">
                        <a:moveTo>
                          <a:pt x="0" y="0"/>
                        </a:moveTo>
                        <a:cubicBezTo>
                          <a:pt x="193931" y="28381"/>
                          <a:pt x="329827" y="-12217"/>
                          <a:pt x="630999" y="0"/>
                        </a:cubicBezTo>
                        <a:cubicBezTo>
                          <a:pt x="932171" y="12217"/>
                          <a:pt x="958927" y="6433"/>
                          <a:pt x="1167009" y="0"/>
                        </a:cubicBezTo>
                        <a:cubicBezTo>
                          <a:pt x="1375091" y="-6433"/>
                          <a:pt x="1696372" y="31901"/>
                          <a:pt x="1940491" y="0"/>
                        </a:cubicBezTo>
                        <a:cubicBezTo>
                          <a:pt x="2184610" y="-31901"/>
                          <a:pt x="2282483" y="-5620"/>
                          <a:pt x="2571490" y="0"/>
                        </a:cubicBezTo>
                        <a:cubicBezTo>
                          <a:pt x="2860497" y="5620"/>
                          <a:pt x="2987233" y="-10357"/>
                          <a:pt x="3202489" y="0"/>
                        </a:cubicBezTo>
                        <a:cubicBezTo>
                          <a:pt x="3417745" y="10357"/>
                          <a:pt x="3602697" y="-35505"/>
                          <a:pt x="3975971" y="0"/>
                        </a:cubicBezTo>
                        <a:cubicBezTo>
                          <a:pt x="4349245" y="35505"/>
                          <a:pt x="4554750" y="21995"/>
                          <a:pt x="4749454" y="0"/>
                        </a:cubicBezTo>
                        <a:cubicBezTo>
                          <a:pt x="4734367" y="246618"/>
                          <a:pt x="4744829" y="401430"/>
                          <a:pt x="4749454" y="515040"/>
                        </a:cubicBezTo>
                        <a:cubicBezTo>
                          <a:pt x="4754079" y="628650"/>
                          <a:pt x="4767420" y="816943"/>
                          <a:pt x="4749454" y="990462"/>
                        </a:cubicBezTo>
                        <a:cubicBezTo>
                          <a:pt x="4559784" y="1003041"/>
                          <a:pt x="4354023" y="967284"/>
                          <a:pt x="4165950" y="990462"/>
                        </a:cubicBezTo>
                        <a:cubicBezTo>
                          <a:pt x="3977877" y="1013640"/>
                          <a:pt x="3773484" y="986599"/>
                          <a:pt x="3487456" y="990462"/>
                        </a:cubicBezTo>
                        <a:cubicBezTo>
                          <a:pt x="3201428" y="994325"/>
                          <a:pt x="3158795" y="970672"/>
                          <a:pt x="2856457" y="990462"/>
                        </a:cubicBezTo>
                        <a:cubicBezTo>
                          <a:pt x="2554119" y="1010252"/>
                          <a:pt x="2325914" y="970218"/>
                          <a:pt x="2082975" y="990462"/>
                        </a:cubicBezTo>
                        <a:cubicBezTo>
                          <a:pt x="1840036" y="1010706"/>
                          <a:pt x="1497984" y="970524"/>
                          <a:pt x="1309492" y="990462"/>
                        </a:cubicBezTo>
                        <a:cubicBezTo>
                          <a:pt x="1121000" y="1010400"/>
                          <a:pt x="919191" y="1013007"/>
                          <a:pt x="725988" y="990462"/>
                        </a:cubicBezTo>
                        <a:cubicBezTo>
                          <a:pt x="532785" y="967917"/>
                          <a:pt x="314405" y="970177"/>
                          <a:pt x="0" y="990462"/>
                        </a:cubicBezTo>
                        <a:cubicBezTo>
                          <a:pt x="-15256" y="818560"/>
                          <a:pt x="-22976" y="705435"/>
                          <a:pt x="0" y="475422"/>
                        </a:cubicBezTo>
                        <a:cubicBezTo>
                          <a:pt x="22976" y="245409"/>
                          <a:pt x="-11145" y="1705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64E9CB70-9DC9-50F1-C2A1-3058AF195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9" t="17219" r="22466" b="21620"/>
          <a:stretch/>
        </p:blipFill>
        <p:spPr>
          <a:xfrm>
            <a:off x="1889999" y="5021847"/>
            <a:ext cx="1497040" cy="10658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3D6AEF-7D7C-05C0-925D-32C98E26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嵌入式系統開發的挑戰與回應</a:t>
            </a: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39B4F824-DC64-D67B-7462-B0C9FDA57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36" y="1410807"/>
            <a:ext cx="6057656" cy="71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000" b="1" dirty="0">
                <a:solidFill>
                  <a:srgbClr val="FF0000"/>
                </a:solidFill>
                <a:latin typeface="+mj-ea"/>
                <a:ea typeface="+mj-ea"/>
              </a:rPr>
              <a:t>硬體多樣性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18A616-4BC1-B7AA-A359-818241AB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93" y="4942161"/>
            <a:ext cx="957074" cy="6764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C91285-8998-D8C7-0CEB-65B99B72F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44" t="14664" r="10436" b="13200"/>
          <a:stretch/>
        </p:blipFill>
        <p:spPr>
          <a:xfrm>
            <a:off x="6325642" y="2264856"/>
            <a:ext cx="1088040" cy="7788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F3575F0-0AB2-2C7A-DADD-EF5E1487BA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276" b="17426"/>
          <a:stretch/>
        </p:blipFill>
        <p:spPr>
          <a:xfrm>
            <a:off x="4107844" y="2264856"/>
            <a:ext cx="1037157" cy="70835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77B41EA-EAA3-9FA8-DB74-555824972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675" y="2314808"/>
            <a:ext cx="833358" cy="6496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4FB7557-F831-5818-81EE-BBCB2D4A6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88" y="4952345"/>
            <a:ext cx="906553" cy="6764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46E2F4-A6B9-A71E-C733-F265A83EB9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7" t="15626" r="12193" b="19675"/>
          <a:stretch/>
        </p:blipFill>
        <p:spPr>
          <a:xfrm>
            <a:off x="5220601" y="2282685"/>
            <a:ext cx="1004725" cy="6817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E053564-359F-00C6-1FE3-46B62EC4ECC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4080" y="4858382"/>
            <a:ext cx="889067" cy="8890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06B4E1-C063-9166-C00B-81C558CF4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8215" y="4800136"/>
            <a:ext cx="1327375" cy="102427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061E91-5A72-131B-A847-4F70DEDF2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132" y="2314808"/>
            <a:ext cx="945469" cy="685645"/>
          </a:xfrm>
          <a:prstGeom prst="rect">
            <a:avLst/>
          </a:prstGeom>
        </p:spPr>
      </p:pic>
      <p:sp>
        <p:nvSpPr>
          <p:cNvPr id="27" name="剪去並圓角化單一角落矩形 26">
            <a:extLst>
              <a:ext uri="{FF2B5EF4-FFF2-40B4-BE49-F238E27FC236}">
                <a16:creationId xmlns:a16="http://schemas.microsoft.com/office/drawing/2014/main" id="{93003FC9-0AB9-C031-33C9-C456647AEAB0}"/>
              </a:ext>
            </a:extLst>
          </p:cNvPr>
          <p:cNvSpPr/>
          <p:nvPr/>
        </p:nvSpPr>
        <p:spPr>
          <a:xfrm>
            <a:off x="6770606" y="2765593"/>
            <a:ext cx="446688" cy="423961"/>
          </a:xfrm>
          <a:prstGeom prst="snipRoundRect">
            <a:avLst>
              <a:gd name="adj1" fmla="val 50000"/>
              <a:gd name="adj2" fmla="val 16667"/>
            </a:avLst>
          </a:prstGeom>
          <a:solidFill>
            <a:srgbClr val="C0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水滴形 29">
            <a:extLst>
              <a:ext uri="{FF2B5EF4-FFF2-40B4-BE49-F238E27FC236}">
                <a16:creationId xmlns:a16="http://schemas.microsoft.com/office/drawing/2014/main" id="{3F2A2D20-1333-2B48-EDFE-923E84745E60}"/>
              </a:ext>
            </a:extLst>
          </p:cNvPr>
          <p:cNvSpPr/>
          <p:nvPr/>
        </p:nvSpPr>
        <p:spPr>
          <a:xfrm>
            <a:off x="5664051" y="2733457"/>
            <a:ext cx="456097" cy="456097"/>
          </a:xfrm>
          <a:prstGeom prst="teardrop">
            <a:avLst/>
          </a:prstGeom>
          <a:solidFill>
            <a:srgbClr val="00B05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正五邊形 28">
            <a:extLst>
              <a:ext uri="{FF2B5EF4-FFF2-40B4-BE49-F238E27FC236}">
                <a16:creationId xmlns:a16="http://schemas.microsoft.com/office/drawing/2014/main" id="{6223CCAF-655B-0BB8-7836-21A97BB12B99}"/>
              </a:ext>
            </a:extLst>
          </p:cNvPr>
          <p:cNvSpPr/>
          <p:nvPr/>
        </p:nvSpPr>
        <p:spPr>
          <a:xfrm>
            <a:off x="2397907" y="2733458"/>
            <a:ext cx="478901" cy="456096"/>
          </a:xfrm>
          <a:prstGeom prst="pentagon">
            <a:avLst/>
          </a:prstGeom>
          <a:solidFill>
            <a:srgbClr val="FFFF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匾額 30">
            <a:extLst>
              <a:ext uri="{FF2B5EF4-FFF2-40B4-BE49-F238E27FC236}">
                <a16:creationId xmlns:a16="http://schemas.microsoft.com/office/drawing/2014/main" id="{C2977221-A8D7-14CB-8D72-F31AA5DFF07D}"/>
              </a:ext>
            </a:extLst>
          </p:cNvPr>
          <p:cNvSpPr/>
          <p:nvPr/>
        </p:nvSpPr>
        <p:spPr>
          <a:xfrm>
            <a:off x="4544201" y="2733458"/>
            <a:ext cx="494104" cy="456096"/>
          </a:xfrm>
          <a:prstGeom prst="plaque">
            <a:avLst>
              <a:gd name="adj" fmla="val 35417"/>
            </a:avLst>
          </a:prstGeom>
          <a:solidFill>
            <a:srgbClr val="7030A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CAEC1D2B-A0BD-2A03-61D4-C3A7C24F7323}"/>
              </a:ext>
            </a:extLst>
          </p:cNvPr>
          <p:cNvSpPr/>
          <p:nvPr/>
        </p:nvSpPr>
        <p:spPr>
          <a:xfrm>
            <a:off x="3465483" y="2760675"/>
            <a:ext cx="490043" cy="428879"/>
          </a:xfrm>
          <a:prstGeom prst="roundRect">
            <a:avLst>
              <a:gd name="adj" fmla="val 43503"/>
            </a:avLst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剪去同側角落矩形 27">
            <a:extLst>
              <a:ext uri="{FF2B5EF4-FFF2-40B4-BE49-F238E27FC236}">
                <a16:creationId xmlns:a16="http://schemas.microsoft.com/office/drawing/2014/main" id="{A4C09B0D-5E12-2169-AAA7-950158CF0B73}"/>
              </a:ext>
            </a:extLst>
          </p:cNvPr>
          <p:cNvSpPr/>
          <p:nvPr/>
        </p:nvSpPr>
        <p:spPr>
          <a:xfrm>
            <a:off x="2749018" y="5485284"/>
            <a:ext cx="336981" cy="343383"/>
          </a:xfrm>
          <a:prstGeom prst="snip2SameRect">
            <a:avLst>
              <a:gd name="adj1" fmla="val 41524"/>
              <a:gd name="adj2" fmla="val 21286"/>
            </a:avLst>
          </a:prstGeom>
          <a:solidFill>
            <a:srgbClr val="00B0F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剪去同側角落矩形 32">
            <a:extLst>
              <a:ext uri="{FF2B5EF4-FFF2-40B4-BE49-F238E27FC236}">
                <a16:creationId xmlns:a16="http://schemas.microsoft.com/office/drawing/2014/main" id="{791DCDAC-FC1E-F5DB-554A-D7F6164D5004}"/>
              </a:ext>
            </a:extLst>
          </p:cNvPr>
          <p:cNvSpPr/>
          <p:nvPr/>
        </p:nvSpPr>
        <p:spPr>
          <a:xfrm>
            <a:off x="6719265" y="5444016"/>
            <a:ext cx="336981" cy="343383"/>
          </a:xfrm>
          <a:prstGeom prst="snip2SameRect">
            <a:avLst>
              <a:gd name="adj1" fmla="val 41524"/>
              <a:gd name="adj2" fmla="val 21286"/>
            </a:avLst>
          </a:prstGeom>
          <a:solidFill>
            <a:srgbClr val="73FDD6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剪去同側角落矩形 34">
            <a:extLst>
              <a:ext uri="{FF2B5EF4-FFF2-40B4-BE49-F238E27FC236}">
                <a16:creationId xmlns:a16="http://schemas.microsoft.com/office/drawing/2014/main" id="{0658A83E-5F2D-F0FE-9E68-9BF3EA11664F}"/>
              </a:ext>
            </a:extLst>
          </p:cNvPr>
          <p:cNvSpPr/>
          <p:nvPr/>
        </p:nvSpPr>
        <p:spPr>
          <a:xfrm>
            <a:off x="5693211" y="5436250"/>
            <a:ext cx="336981" cy="343383"/>
          </a:xfrm>
          <a:prstGeom prst="snip2SameRect">
            <a:avLst>
              <a:gd name="adj1" fmla="val 41524"/>
              <a:gd name="adj2" fmla="val 21286"/>
            </a:avLst>
          </a:prstGeom>
          <a:solidFill>
            <a:srgbClr val="FF8AD8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內容版面配置區 16">
            <a:extLst>
              <a:ext uri="{FF2B5EF4-FFF2-40B4-BE49-F238E27FC236}">
                <a16:creationId xmlns:a16="http://schemas.microsoft.com/office/drawing/2014/main" id="{7C063EDD-C835-98D5-ED55-36D144A01288}"/>
              </a:ext>
            </a:extLst>
          </p:cNvPr>
          <p:cNvSpPr txBox="1">
            <a:spLocks/>
          </p:cNvSpPr>
          <p:nvPr/>
        </p:nvSpPr>
        <p:spPr>
          <a:xfrm>
            <a:off x="1585727" y="3499383"/>
            <a:ext cx="6991859" cy="56550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9128"/>
              </a:buClr>
              <a:buSzPct val="100000"/>
              <a:buFont typeface="Wingdings" charset="2"/>
              <a:buChar char="n"/>
              <a:tabLst>
                <a:tab pos="21748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2438" indent="-25241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l"/>
              <a:tabLst>
                <a:tab pos="71438" algn="l"/>
              </a:tabLst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22300" indent="-23812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p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12788" indent="-1460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895350" indent="-1460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TW" altLang="en-US" sz="3200" b="1" dirty="0">
                <a:solidFill>
                  <a:srgbClr val="0432FF"/>
                </a:solidFill>
                <a:latin typeface="+mj-ea"/>
                <a:ea typeface="+mj-ea"/>
              </a:rPr>
              <a:t>嵌入式作業系統</a:t>
            </a:r>
            <a:r>
              <a:rPr lang="en-US" altLang="zh-TW" sz="3200" b="1" dirty="0">
                <a:solidFill>
                  <a:srgbClr val="0432FF"/>
                </a:solidFill>
                <a:latin typeface="+mj-ea"/>
                <a:ea typeface="+mj-ea"/>
              </a:rPr>
              <a:t>(Embedded OS)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988D493-DC65-8E45-3F4B-66D9D014D65F}"/>
              </a:ext>
            </a:extLst>
          </p:cNvPr>
          <p:cNvSpPr txBox="1"/>
          <p:nvPr/>
        </p:nvSpPr>
        <p:spPr>
          <a:xfrm>
            <a:off x="1874528" y="6051656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Embedded Linux</a:t>
            </a:r>
            <a:endParaRPr kumimoji="1" lang="zh-TW" altLang="en-US" sz="1400" dirty="0"/>
          </a:p>
        </p:txBody>
      </p:sp>
      <p:sp>
        <p:nvSpPr>
          <p:cNvPr id="46" name="剪去同側角落矩形 45">
            <a:extLst>
              <a:ext uri="{FF2B5EF4-FFF2-40B4-BE49-F238E27FC236}">
                <a16:creationId xmlns:a16="http://schemas.microsoft.com/office/drawing/2014/main" id="{94C59E53-180D-B025-DB9B-D51FCA00E393}"/>
              </a:ext>
            </a:extLst>
          </p:cNvPr>
          <p:cNvSpPr/>
          <p:nvPr/>
        </p:nvSpPr>
        <p:spPr>
          <a:xfrm>
            <a:off x="3790157" y="5436250"/>
            <a:ext cx="336981" cy="343383"/>
          </a:xfrm>
          <a:prstGeom prst="snip2SameRect">
            <a:avLst>
              <a:gd name="adj1" fmla="val 41524"/>
              <a:gd name="adj2" fmla="val 21286"/>
            </a:avLst>
          </a:prstGeom>
          <a:solidFill>
            <a:srgbClr val="00B0F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剪去同側角落矩形 46">
            <a:extLst>
              <a:ext uri="{FF2B5EF4-FFF2-40B4-BE49-F238E27FC236}">
                <a16:creationId xmlns:a16="http://schemas.microsoft.com/office/drawing/2014/main" id="{A3F41921-F4B1-9355-FF75-EADC76E40013}"/>
              </a:ext>
            </a:extLst>
          </p:cNvPr>
          <p:cNvSpPr/>
          <p:nvPr/>
        </p:nvSpPr>
        <p:spPr>
          <a:xfrm>
            <a:off x="4883499" y="5436250"/>
            <a:ext cx="336981" cy="343383"/>
          </a:xfrm>
          <a:prstGeom prst="snip2SameRect">
            <a:avLst>
              <a:gd name="adj1" fmla="val 41524"/>
              <a:gd name="adj2" fmla="val 21286"/>
            </a:avLst>
          </a:prstGeom>
          <a:solidFill>
            <a:srgbClr val="00B0F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extrusionH="101600" prstMaterial="metal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EAA0629-7B89-9A9A-AD53-B8D2970CA8B9}"/>
              </a:ext>
            </a:extLst>
          </p:cNvPr>
          <p:cNvSpPr txBox="1"/>
          <p:nvPr/>
        </p:nvSpPr>
        <p:spPr>
          <a:xfrm>
            <a:off x="1498072" y="1798855"/>
            <a:ext cx="73490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/>
              <a:t>同樣的功能在不同硬體環境下，需要開發成不同的程式碼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543D78B-8C55-D9C6-773A-9B0305509596}"/>
              </a:ext>
            </a:extLst>
          </p:cNvPr>
          <p:cNvSpPr txBox="1"/>
          <p:nvPr/>
        </p:nvSpPr>
        <p:spPr>
          <a:xfrm>
            <a:off x="1498072" y="3930460"/>
            <a:ext cx="6142120" cy="79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TW" altLang="en-US" sz="2000" dirty="0"/>
              <a:t>同樣的功能可以在支援相同作業系統的硬體上執行，但仍然需要針對不同的硬體環境修改程式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B90E85A5-223B-6F02-F578-603061B0B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973" y="1415865"/>
            <a:ext cx="580562" cy="617619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08BD6567-6431-46B6-5D93-75CDD2F43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191" y="3498206"/>
            <a:ext cx="712126" cy="71995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7B57FE-9330-5776-0040-3E100A4F9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173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30" grpId="0" animBg="1"/>
      <p:bldP spid="29" grpId="0" animBg="1"/>
      <p:bldP spid="31" grpId="0" animBg="1"/>
      <p:bldP spid="20" grpId="0" animBg="1"/>
      <p:bldP spid="28" grpId="0" animBg="1"/>
      <p:bldP spid="33" grpId="0" animBg="1"/>
      <p:bldP spid="35" grpId="0" animBg="1"/>
      <p:bldP spid="45" grpId="0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3CD22D-6D0F-F4C0-876C-9DCE45336108}"/>
              </a:ext>
            </a:extLst>
          </p:cNvPr>
          <p:cNvSpPr txBox="1"/>
          <p:nvPr/>
        </p:nvSpPr>
        <p:spPr>
          <a:xfrm>
            <a:off x="1326013" y="6886557"/>
            <a:ext cx="6491974" cy="1893019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yw_get_data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yw_set_data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yw_get_yfile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yw_set_yfile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yw_get_yvar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yw_set_yvar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0BF026-B351-CEA1-3723-8635705929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30192" y="527050"/>
            <a:ext cx="2387600" cy="746125"/>
          </a:xfrm>
        </p:spPr>
        <p:txBody>
          <a:bodyPr anchor="ctr"/>
          <a:lstStyle/>
          <a:p>
            <a:r>
              <a:rPr kumimoji="1" lang="en-US" altLang="zh-TW" dirty="0"/>
              <a:t>Web API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D5EBA0C-F72A-CEE4-C5C6-E4A8DA747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5" t="1520" r="29406" b="38421"/>
          <a:stretch/>
        </p:blipFill>
        <p:spPr>
          <a:xfrm>
            <a:off x="2462267" y="1273175"/>
            <a:ext cx="4219465" cy="249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52B88E9-22FD-CB00-DA13-C2FBF4BB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18" y="129186"/>
            <a:ext cx="1812386" cy="14442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7189D-892A-13D1-66A2-1B60F4FF5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013" y="4061936"/>
            <a:ext cx="6491974" cy="20360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F761D2-E76D-F30B-C919-98D50C88C4C2}"/>
              </a:ext>
            </a:extLst>
          </p:cNvPr>
          <p:cNvSpPr/>
          <p:nvPr/>
        </p:nvSpPr>
        <p:spPr>
          <a:xfrm>
            <a:off x="1840675" y="4358244"/>
            <a:ext cx="3728852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7782F64-F7B5-B350-0947-C05E5574AD28}"/>
              </a:ext>
            </a:extLst>
          </p:cNvPr>
          <p:cNvSpPr/>
          <p:nvPr/>
        </p:nvSpPr>
        <p:spPr>
          <a:xfrm>
            <a:off x="2606518" y="1671040"/>
            <a:ext cx="2562382" cy="19992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2F6B742-F1F7-0363-75F5-DD0B9081B19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3621974" y="3670300"/>
            <a:ext cx="265735" cy="68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DE2020-D126-C00D-3ACA-CCE4B9ED9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54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BF026-B351-CEA1-3723-8635705929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30192" y="527050"/>
            <a:ext cx="2387600" cy="746125"/>
          </a:xfrm>
        </p:spPr>
        <p:txBody>
          <a:bodyPr anchor="ctr"/>
          <a:lstStyle/>
          <a:p>
            <a:r>
              <a:rPr kumimoji="1" lang="en-US" altLang="zh-TW" dirty="0"/>
              <a:t>Web API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52B88E9-22FD-CB00-DA13-C2FBF4BB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18" y="129186"/>
            <a:ext cx="1812386" cy="14442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7189D-892A-13D1-66A2-1B60F4FF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13" y="1623536"/>
            <a:ext cx="6491974" cy="20360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F761D2-E76D-F30B-C919-98D50C88C4C2}"/>
              </a:ext>
            </a:extLst>
          </p:cNvPr>
          <p:cNvSpPr/>
          <p:nvPr/>
        </p:nvSpPr>
        <p:spPr>
          <a:xfrm>
            <a:off x="1840675" y="1932544"/>
            <a:ext cx="3728852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E0F1BC-4320-6080-DC38-E5CB4071AE0E}"/>
              </a:ext>
            </a:extLst>
          </p:cNvPr>
          <p:cNvSpPr txBox="1"/>
          <p:nvPr/>
        </p:nvSpPr>
        <p:spPr>
          <a:xfrm>
            <a:off x="1326013" y="3898025"/>
            <a:ext cx="6491974" cy="1893019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yw_get_data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yw_set_data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yw_get_yfile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yw_set_yfile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yw_get_yvar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 err="1">
                <a:latin typeface="MesloLGS NF" panose="020B0609030804020204" pitchFamily="49" charset="0"/>
                <a:cs typeface="MesloLGS NF" panose="020B0609030804020204" pitchFamily="49" charset="0"/>
              </a:rPr>
              <a:t>yw_set_yvar</a:t>
            </a:r>
            <a:endParaRPr kumimoji="1" lang="en-US" altLang="zh-TW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TW" sz="2000" dirty="0">
                <a:latin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kumimoji="1" lang="zh-TW" altLang="en-US" sz="2000" dirty="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A9BE2A-D375-4421-C807-4A06E1138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305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338C20-DFF4-2C5A-76F7-FDF1545D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67" y="770509"/>
            <a:ext cx="9250934" cy="531698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DF0E07-D657-2277-D6A0-2E445F8CC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21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66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3EF863D-087F-B404-2670-879E6CA49A3A}"/>
              </a:ext>
            </a:extLst>
          </p:cNvPr>
          <p:cNvSpPr txBox="1">
            <a:spLocks/>
          </p:cNvSpPr>
          <p:nvPr/>
        </p:nvSpPr>
        <p:spPr>
          <a:xfrm>
            <a:off x="822960" y="526645"/>
            <a:ext cx="7543800" cy="7468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r>
              <a:rPr lang="en-US" altLang="zh-TW" dirty="0"/>
              <a:t>Example#2 : </a:t>
            </a:r>
            <a:r>
              <a:rPr lang="en-US" altLang="zh-TW" dirty="0" err="1"/>
              <a:t>ecoScout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9200FD9-2BA3-23BC-F333-83B717944331}"/>
              </a:ext>
            </a:extLst>
          </p:cNvPr>
          <p:cNvSpPr txBox="1">
            <a:spLocks/>
          </p:cNvSpPr>
          <p:nvPr/>
        </p:nvSpPr>
        <p:spPr>
          <a:xfrm>
            <a:off x="822959" y="1410807"/>
            <a:ext cx="7543801" cy="4994436"/>
          </a:xfrm>
          <a:prstGeom prst="rect">
            <a:avLst/>
          </a:prstGeom>
        </p:spPr>
        <p:txBody>
          <a:bodyPr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9128"/>
              </a:buClr>
              <a:buSzPct val="100000"/>
              <a:buFont typeface="Wingdings" charset="2"/>
              <a:buChar char="n"/>
              <a:tabLst>
                <a:tab pos="21748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46088" indent="-2460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l"/>
              <a:tabLst>
                <a:tab pos="71438" algn="l"/>
              </a:tabLst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p"/>
              <a:tabLst>
                <a:tab pos="72000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669925" indent="-1031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846138" indent="-968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hangingPunct="0">
              <a:lnSpc>
                <a:spcPts val="2500"/>
              </a:lnSpc>
              <a:buNone/>
            </a:pPr>
            <a:r>
              <a:rPr lang="zh-TW" altLang="en-US" sz="2400">
                <a:latin typeface="+mn-ea"/>
                <a:ea typeface="+mn-ea"/>
              </a:rPr>
              <a:t>一個用於戶外的生態數據收集器</a:t>
            </a:r>
            <a:endParaRPr lang="en-US" altLang="zh-TW" sz="2400" dirty="0">
              <a:latin typeface="+mn-ea"/>
              <a:ea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94BF50-641F-9872-6CE0-F9669A48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593" y="1932586"/>
            <a:ext cx="6692289" cy="3351933"/>
          </a:xfrm>
          <a:prstGeom prst="rect">
            <a:avLst/>
          </a:prstGeom>
        </p:spPr>
      </p:pic>
      <p:graphicFrame>
        <p:nvGraphicFramePr>
          <p:cNvPr id="6" name="內容版面配置區 6">
            <a:extLst>
              <a:ext uri="{FF2B5EF4-FFF2-40B4-BE49-F238E27FC236}">
                <a16:creationId xmlns:a16="http://schemas.microsoft.com/office/drawing/2014/main" id="{0FC6A887-CC1B-83BB-CBCC-B4574EE26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988441"/>
              </p:ext>
            </p:extLst>
          </p:nvPr>
        </p:nvGraphicFramePr>
        <p:xfrm>
          <a:off x="6530805" y="4634426"/>
          <a:ext cx="222293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467">
                  <a:extLst>
                    <a:ext uri="{9D8B030D-6E8A-4147-A177-3AD203B41FA5}">
                      <a16:colId xmlns:a16="http://schemas.microsoft.com/office/drawing/2014/main" val="2017452942"/>
                    </a:ext>
                  </a:extLst>
                </a:gridCol>
                <a:gridCol w="1111467">
                  <a:extLst>
                    <a:ext uri="{9D8B030D-6E8A-4147-A177-3AD203B41FA5}">
                      <a16:colId xmlns:a16="http://schemas.microsoft.com/office/drawing/2014/main" val="2544476991"/>
                    </a:ext>
                  </a:extLst>
                </a:gridCol>
              </a:tblGrid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+mn-ea"/>
                          <a:ea typeface="+mn-ea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+mn-ea"/>
                          <a:ea typeface="+mn-ea"/>
                        </a:rPr>
                        <a:t>類型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48971"/>
                  </a:ext>
                </a:extLst>
              </a:tr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mq9.py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38059"/>
                  </a:ext>
                </a:extLst>
              </a:tr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mq9avg.py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18946"/>
                  </a:ext>
                </a:extLst>
              </a:tr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mq135.py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206298"/>
                  </a:ext>
                </a:extLst>
              </a:tr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mq135avg.py</a:t>
                      </a:r>
                      <a:endParaRPr lang="zh-TW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periodic</a:t>
                      </a:r>
                      <a:endParaRPr lang="zh-TW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87202"/>
                  </a:ext>
                </a:extLst>
              </a:tr>
              <a:tr h="1854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SayError.py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>
                          <a:latin typeface="+mn-ea"/>
                          <a:ea typeface="+mn-ea"/>
                        </a:rPr>
                        <a:t>sporadic</a:t>
                      </a:r>
                      <a:endParaRPr lang="zh-TW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46566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418B4CD-1506-4DBD-F5AB-5C188D28F9F1}"/>
              </a:ext>
            </a:extLst>
          </p:cNvPr>
          <p:cNvSpPr txBox="1"/>
          <p:nvPr/>
        </p:nvSpPr>
        <p:spPr>
          <a:xfrm>
            <a:off x="6805306" y="6177466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工作清單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D7C81E-B21A-F6F7-03A6-51479D4204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73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130C6-E344-39D6-AB93-A3505521CC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0100" y="527050"/>
            <a:ext cx="7543800" cy="746125"/>
          </a:xfrm>
        </p:spPr>
        <p:txBody>
          <a:bodyPr/>
          <a:lstStyle/>
          <a:p>
            <a:r>
              <a:rPr kumimoji="1" lang="zh-TW" altLang="en-US" dirty="0"/>
              <a:t>結論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557FD1-A0F6-33BE-7C1F-5D74A322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92" y="1709401"/>
            <a:ext cx="9105617" cy="374042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B8E77E-E317-E437-40C0-FDC111027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42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3D684-D00F-5343-4537-BE97C802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未來展望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0AF5222-114A-921D-945B-A8A236D4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84" y="1157984"/>
            <a:ext cx="8469232" cy="494241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21C223-0E3A-7E6D-C9F9-18BE07E2D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73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CE041A1-9618-405C-04BF-2ECC70DD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簡報到此結束</a:t>
            </a:r>
            <a:br>
              <a:rPr lang="en-US" altLang="zh-TW" dirty="0"/>
            </a:br>
            <a:r>
              <a:rPr lang="zh-TW" altLang="en-US"/>
              <a:t>謝謝聆聽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77022D3-1565-9413-9860-5C598E676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88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D9999-2E38-949E-89E7-28D918A272A8}"/>
              </a:ext>
            </a:extLst>
          </p:cNvPr>
          <p:cNvSpPr txBox="1">
            <a:spLocks/>
          </p:cNvSpPr>
          <p:nvPr/>
        </p:nvSpPr>
        <p:spPr>
          <a:xfrm>
            <a:off x="676894" y="488144"/>
            <a:ext cx="7920841" cy="7468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r>
              <a:rPr lang="zh-TW" altLang="en-US"/>
              <a:t>嵌入式軟體設計的挑戰與回應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676572A-FA45-CAA8-764F-3CFAD3B277A7}"/>
              </a:ext>
            </a:extLst>
          </p:cNvPr>
          <p:cNvSpPr txBox="1"/>
          <p:nvPr/>
        </p:nvSpPr>
        <p:spPr>
          <a:xfrm>
            <a:off x="3011997" y="1897123"/>
            <a:ext cx="50542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FF9128"/>
              </a:buClr>
              <a:buFont typeface="Wingdings" pitchFamily="2" charset="2"/>
              <a:buChar char="l"/>
            </a:pPr>
            <a:r>
              <a:rPr kumimoji="1" lang="zh-TW" altLang="en-US" sz="2400">
                <a:latin typeface="MesloLGS NF" panose="020B0609030804020204" pitchFamily="49" charset="0"/>
                <a:cs typeface="MesloLGS NF" panose="020B0609030804020204" pitchFamily="49" charset="0"/>
              </a:rPr>
              <a:t>使用單一迴圈反複執行相關功能</a:t>
            </a:r>
            <a:endParaRPr kumimoji="1" lang="zh-TW" altLang="en-US" sz="2000"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F2B3B9-9655-6A91-9957-46A7BDC92B97}"/>
              </a:ext>
            </a:extLst>
          </p:cNvPr>
          <p:cNvSpPr/>
          <p:nvPr/>
        </p:nvSpPr>
        <p:spPr>
          <a:xfrm>
            <a:off x="3548741" y="287153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2029A6-8543-053A-EF10-758B114EEA22}"/>
              </a:ext>
            </a:extLst>
          </p:cNvPr>
          <p:cNvSpPr/>
          <p:nvPr/>
        </p:nvSpPr>
        <p:spPr>
          <a:xfrm>
            <a:off x="3616495" y="287153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6CF053-6D89-FC24-F8BC-8BD6EBA5C113}"/>
              </a:ext>
            </a:extLst>
          </p:cNvPr>
          <p:cNvSpPr/>
          <p:nvPr/>
        </p:nvSpPr>
        <p:spPr>
          <a:xfrm>
            <a:off x="3784642" y="287153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731D43-DCDA-E13A-2794-1D8D49A2718E}"/>
              </a:ext>
            </a:extLst>
          </p:cNvPr>
          <p:cNvSpPr/>
          <p:nvPr/>
        </p:nvSpPr>
        <p:spPr>
          <a:xfrm>
            <a:off x="3968044" y="287153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87E877-753C-EC8A-CDD6-864078B16264}"/>
              </a:ext>
            </a:extLst>
          </p:cNvPr>
          <p:cNvSpPr/>
          <p:nvPr/>
        </p:nvSpPr>
        <p:spPr>
          <a:xfrm>
            <a:off x="4143819" y="287153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8D6C91-F528-6F3C-B32A-AC73CBDE52DF}"/>
              </a:ext>
            </a:extLst>
          </p:cNvPr>
          <p:cNvSpPr/>
          <p:nvPr/>
        </p:nvSpPr>
        <p:spPr>
          <a:xfrm>
            <a:off x="4316084" y="287140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F523ED-E4BE-8B86-F4CB-C4B36B37EC80}"/>
              </a:ext>
            </a:extLst>
          </p:cNvPr>
          <p:cNvSpPr/>
          <p:nvPr/>
        </p:nvSpPr>
        <p:spPr>
          <a:xfrm>
            <a:off x="4618219" y="287126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320A2FB-ED57-7B24-E5E3-8622FAA3F654}"/>
              </a:ext>
            </a:extLst>
          </p:cNvPr>
          <p:cNvSpPr/>
          <p:nvPr/>
        </p:nvSpPr>
        <p:spPr>
          <a:xfrm>
            <a:off x="5119811" y="287153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2301075-468A-E419-8DD5-B9A32CF9787C}"/>
              </a:ext>
            </a:extLst>
          </p:cNvPr>
          <p:cNvSpPr/>
          <p:nvPr/>
        </p:nvSpPr>
        <p:spPr>
          <a:xfrm>
            <a:off x="5187565" y="287153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BC8889D-E6B4-B2DE-CA40-40123858A861}"/>
              </a:ext>
            </a:extLst>
          </p:cNvPr>
          <p:cNvSpPr/>
          <p:nvPr/>
        </p:nvSpPr>
        <p:spPr>
          <a:xfrm>
            <a:off x="5355712" y="287153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77155D0-F547-1C5E-2311-516259CC38EC}"/>
              </a:ext>
            </a:extLst>
          </p:cNvPr>
          <p:cNvSpPr/>
          <p:nvPr/>
        </p:nvSpPr>
        <p:spPr>
          <a:xfrm>
            <a:off x="5539114" y="287153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748B22-44C6-6444-4038-8CF970275D70}"/>
              </a:ext>
            </a:extLst>
          </p:cNvPr>
          <p:cNvSpPr/>
          <p:nvPr/>
        </p:nvSpPr>
        <p:spPr>
          <a:xfrm>
            <a:off x="5714889" y="287153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B147C25-F2CC-DA7B-778B-30502040FC77}"/>
              </a:ext>
            </a:extLst>
          </p:cNvPr>
          <p:cNvSpPr/>
          <p:nvPr/>
        </p:nvSpPr>
        <p:spPr>
          <a:xfrm>
            <a:off x="5887154" y="287140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CBD70D9-167D-7449-E02A-84880A2C2E0E}"/>
              </a:ext>
            </a:extLst>
          </p:cNvPr>
          <p:cNvSpPr/>
          <p:nvPr/>
        </p:nvSpPr>
        <p:spPr>
          <a:xfrm>
            <a:off x="6189289" y="287126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77D4A3-B31E-74E2-B672-58F5883C11C6}"/>
              </a:ext>
            </a:extLst>
          </p:cNvPr>
          <p:cNvSpPr/>
          <p:nvPr/>
        </p:nvSpPr>
        <p:spPr>
          <a:xfrm>
            <a:off x="6696714" y="287153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4E0B6C8-45A0-0EDE-332E-7EF6726A8E0F}"/>
              </a:ext>
            </a:extLst>
          </p:cNvPr>
          <p:cNvSpPr/>
          <p:nvPr/>
        </p:nvSpPr>
        <p:spPr>
          <a:xfrm>
            <a:off x="6764468" y="287153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5C52169-848C-68C0-D09C-000F649F6236}"/>
              </a:ext>
            </a:extLst>
          </p:cNvPr>
          <p:cNvSpPr/>
          <p:nvPr/>
        </p:nvSpPr>
        <p:spPr>
          <a:xfrm>
            <a:off x="6932615" y="287153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918C17F-B7DE-A74C-BAE7-A34A4DF7031C}"/>
              </a:ext>
            </a:extLst>
          </p:cNvPr>
          <p:cNvSpPr/>
          <p:nvPr/>
        </p:nvSpPr>
        <p:spPr>
          <a:xfrm>
            <a:off x="7116017" y="287153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8F4290-516F-FBE6-8FBF-62E67BBA5564}"/>
              </a:ext>
            </a:extLst>
          </p:cNvPr>
          <p:cNvSpPr/>
          <p:nvPr/>
        </p:nvSpPr>
        <p:spPr>
          <a:xfrm>
            <a:off x="7291792" y="287153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A483349-C83D-10E7-BA8E-266F9D2CEF0A}"/>
              </a:ext>
            </a:extLst>
          </p:cNvPr>
          <p:cNvSpPr/>
          <p:nvPr/>
        </p:nvSpPr>
        <p:spPr>
          <a:xfrm>
            <a:off x="7464057" y="287140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EF0CA3B-1E80-AF9E-2410-83F469BA8EA0}"/>
              </a:ext>
            </a:extLst>
          </p:cNvPr>
          <p:cNvSpPr/>
          <p:nvPr/>
        </p:nvSpPr>
        <p:spPr>
          <a:xfrm>
            <a:off x="7766192" y="287126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7F7CC9D-AC43-2355-AC36-2FD2C13C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6" y="1594361"/>
            <a:ext cx="2091914" cy="4400233"/>
          </a:xfrm>
          <a:prstGeom prst="rect">
            <a:avLst/>
          </a:prstGeom>
        </p:spPr>
      </p:pic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A822508-C556-A42D-AB57-7BFE5637505D}"/>
              </a:ext>
            </a:extLst>
          </p:cNvPr>
          <p:cNvCxnSpPr/>
          <p:nvPr/>
        </p:nvCxnSpPr>
        <p:spPr>
          <a:xfrm>
            <a:off x="3548741" y="3162128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D0C4333-3F31-0B12-5E25-6436DF5E7463}"/>
              </a:ext>
            </a:extLst>
          </p:cNvPr>
          <p:cNvSpPr txBox="1"/>
          <p:nvPr/>
        </p:nvSpPr>
        <p:spPr>
          <a:xfrm>
            <a:off x="8439548" y="313460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6CE63C20-4E3A-7452-B0F0-F397870F4FDB}"/>
              </a:ext>
            </a:extLst>
          </p:cNvPr>
          <p:cNvSpPr txBox="1"/>
          <p:nvPr/>
        </p:nvSpPr>
        <p:spPr>
          <a:xfrm>
            <a:off x="3584811" y="3675815"/>
            <a:ext cx="4583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9128"/>
              </a:buClr>
            </a:pPr>
            <a:r>
              <a:rPr kumimoji="1" lang="zh-TW" altLang="en-US" sz="2400">
                <a:solidFill>
                  <a:srgbClr val="FF0000"/>
                </a:solidFill>
                <a:latin typeface="MesloLGS NF" panose="020B0609030804020204" pitchFamily="49" charset="0"/>
                <a:cs typeface="MesloLGS NF" panose="020B0609030804020204" pitchFamily="49" charset="0"/>
              </a:rPr>
              <a:t>發生單一錯誤時，</a:t>
            </a:r>
            <a:endParaRPr kumimoji="1" lang="en-US" altLang="zh-TW" sz="2400" dirty="0">
              <a:solidFill>
                <a:srgbClr val="FF0000"/>
              </a:solidFill>
              <a:latin typeface="MesloLGS NF" panose="020B0609030804020204" pitchFamily="49" charset="0"/>
              <a:cs typeface="MesloLGS NF" panose="020B0609030804020204" pitchFamily="49" charset="0"/>
            </a:endParaRPr>
          </a:p>
          <a:p>
            <a:pPr>
              <a:buClr>
                <a:srgbClr val="FF9128"/>
              </a:buClr>
            </a:pPr>
            <a:r>
              <a:rPr kumimoji="1" lang="zh-TW" altLang="en-US" sz="2400">
                <a:solidFill>
                  <a:srgbClr val="FF0000"/>
                </a:solidFill>
                <a:latin typeface="MesloLGS NF" panose="020B0609030804020204" pitchFamily="49" charset="0"/>
                <a:cs typeface="MesloLGS NF" panose="020B0609030804020204" pitchFamily="49" charset="0"/>
              </a:rPr>
              <a:t>將導致所有程式功能都停止執行！</a:t>
            </a:r>
            <a:endParaRPr kumimoji="1" lang="zh-TW" altLang="en-US" sz="2000">
              <a:solidFill>
                <a:srgbClr val="FF0000"/>
              </a:solidFill>
              <a:latin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7445AE3-D44A-6F97-5DD4-3C924CC14C0C}"/>
              </a:ext>
            </a:extLst>
          </p:cNvPr>
          <p:cNvSpPr/>
          <p:nvPr/>
        </p:nvSpPr>
        <p:spPr>
          <a:xfrm>
            <a:off x="3548742" y="4696127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64EA6E7-C23F-E7A3-096B-4E00A4016174}"/>
              </a:ext>
            </a:extLst>
          </p:cNvPr>
          <p:cNvSpPr/>
          <p:nvPr/>
        </p:nvSpPr>
        <p:spPr>
          <a:xfrm>
            <a:off x="3616496" y="4696127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34A427-7FC3-2F8D-7FA8-4CB31E69CEDC}"/>
              </a:ext>
            </a:extLst>
          </p:cNvPr>
          <p:cNvSpPr/>
          <p:nvPr/>
        </p:nvSpPr>
        <p:spPr>
          <a:xfrm>
            <a:off x="3784643" y="4696127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0BA8FE9-956B-2D9A-3155-2670065FE154}"/>
              </a:ext>
            </a:extLst>
          </p:cNvPr>
          <p:cNvSpPr/>
          <p:nvPr/>
        </p:nvSpPr>
        <p:spPr>
          <a:xfrm>
            <a:off x="3968045" y="4696127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98A24CD-B794-8335-422D-83E8C403F6A0}"/>
              </a:ext>
            </a:extLst>
          </p:cNvPr>
          <p:cNvSpPr/>
          <p:nvPr/>
        </p:nvSpPr>
        <p:spPr>
          <a:xfrm>
            <a:off x="4143820" y="4696127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E0AC541-002A-3655-A196-68F6F0D34F95}"/>
              </a:ext>
            </a:extLst>
          </p:cNvPr>
          <p:cNvSpPr/>
          <p:nvPr/>
        </p:nvSpPr>
        <p:spPr>
          <a:xfrm>
            <a:off x="4316085" y="4695989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90735D-9616-C997-0B00-BAD3B4A54F3A}"/>
              </a:ext>
            </a:extLst>
          </p:cNvPr>
          <p:cNvSpPr/>
          <p:nvPr/>
        </p:nvSpPr>
        <p:spPr>
          <a:xfrm>
            <a:off x="4618220" y="4695851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7FD6D11-90BA-D7E2-C133-E150600D5D8C}"/>
              </a:ext>
            </a:extLst>
          </p:cNvPr>
          <p:cNvSpPr/>
          <p:nvPr/>
        </p:nvSpPr>
        <p:spPr>
          <a:xfrm>
            <a:off x="5119812" y="4696127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DB376A-A4A2-08A0-EF93-1909CBCBDEC7}"/>
              </a:ext>
            </a:extLst>
          </p:cNvPr>
          <p:cNvSpPr/>
          <p:nvPr/>
        </p:nvSpPr>
        <p:spPr>
          <a:xfrm>
            <a:off x="5187566" y="4696127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55C2D22-5BD4-0125-C326-1FB13584929E}"/>
              </a:ext>
            </a:extLst>
          </p:cNvPr>
          <p:cNvSpPr/>
          <p:nvPr/>
        </p:nvSpPr>
        <p:spPr>
          <a:xfrm>
            <a:off x="5355713" y="4696127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22FAA2B-40D7-5FE0-323F-8D3856117E63}"/>
              </a:ext>
            </a:extLst>
          </p:cNvPr>
          <p:cNvCxnSpPr/>
          <p:nvPr/>
        </p:nvCxnSpPr>
        <p:spPr>
          <a:xfrm>
            <a:off x="3548742" y="4986717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B08DB32-468B-AD3D-AC15-5A6F76202FEA}"/>
              </a:ext>
            </a:extLst>
          </p:cNvPr>
          <p:cNvSpPr txBox="1"/>
          <p:nvPr/>
        </p:nvSpPr>
        <p:spPr>
          <a:xfrm>
            <a:off x="8439549" y="495919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TW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圖片 92" descr="一張含有 電路, 電子用品 的圖片&#10;&#10;自動產生的描述">
            <a:extLst>
              <a:ext uri="{FF2B5EF4-FFF2-40B4-BE49-F238E27FC236}">
                <a16:creationId xmlns:a16="http://schemas.microsoft.com/office/drawing/2014/main" id="{8B780589-08A3-E423-9D9D-C2BF3193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72" y="2651374"/>
            <a:ext cx="776913" cy="511386"/>
          </a:xfrm>
          <a:prstGeom prst="rect">
            <a:avLst/>
          </a:prstGeom>
        </p:spPr>
      </p:pic>
      <p:pic>
        <p:nvPicPr>
          <p:cNvPr id="94" name="圖片 93" descr="一張含有 電子用品 的圖片&#10;&#10;自動產生的描述">
            <a:extLst>
              <a:ext uri="{FF2B5EF4-FFF2-40B4-BE49-F238E27FC236}">
                <a16:creationId xmlns:a16="http://schemas.microsoft.com/office/drawing/2014/main" id="{82D0A676-857C-B7F2-389A-A5D09F718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657">
            <a:off x="762190" y="3141245"/>
            <a:ext cx="460490" cy="581671"/>
          </a:xfrm>
          <a:prstGeom prst="rect">
            <a:avLst/>
          </a:prstGeom>
        </p:spPr>
      </p:pic>
      <p:pic>
        <p:nvPicPr>
          <p:cNvPr id="95" name="圖片 94" descr="一張含有 電子用品, 電路 的圖片&#10;&#10;自動產生的描述">
            <a:extLst>
              <a:ext uri="{FF2B5EF4-FFF2-40B4-BE49-F238E27FC236}">
                <a16:creationId xmlns:a16="http://schemas.microsoft.com/office/drawing/2014/main" id="{8C103F39-A767-D87F-22F1-F3CAB5464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69" y="3856271"/>
            <a:ext cx="556343" cy="511386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45771FBC-6B22-D82E-56DC-597593A34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062" y="4536171"/>
            <a:ext cx="1055084" cy="1055084"/>
          </a:xfrm>
          <a:prstGeom prst="rect">
            <a:avLst/>
          </a:prstGeom>
        </p:spPr>
      </p:pic>
      <p:pic>
        <p:nvPicPr>
          <p:cNvPr id="97" name="圖片 96">
            <a:extLst>
              <a:ext uri="{FF2B5EF4-FFF2-40B4-BE49-F238E27FC236}">
                <a16:creationId xmlns:a16="http://schemas.microsoft.com/office/drawing/2014/main" id="{0F0EBD31-C8B8-FB08-7EDF-179093AAD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98" y="2959626"/>
            <a:ext cx="1055084" cy="1055084"/>
          </a:xfrm>
          <a:prstGeom prst="rect">
            <a:avLst/>
          </a:prstGeom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146AC0A7-4AD2-FAC8-4C7E-99CE03B77BC8}"/>
              </a:ext>
            </a:extLst>
          </p:cNvPr>
          <p:cNvSpPr/>
          <p:nvPr/>
        </p:nvSpPr>
        <p:spPr>
          <a:xfrm>
            <a:off x="8262665" y="2871331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148FB49-D10D-7017-7C28-4ECAA259E19C}"/>
              </a:ext>
            </a:extLst>
          </p:cNvPr>
          <p:cNvSpPr/>
          <p:nvPr/>
        </p:nvSpPr>
        <p:spPr>
          <a:xfrm>
            <a:off x="8330419" y="2871331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B7D08DAF-4885-25DF-22F4-93F3B935C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154" y="3667377"/>
            <a:ext cx="617681" cy="68202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50203E-7AB6-DA96-1531-1414A59502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001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90" grpId="0"/>
      <p:bldP spid="98" grpId="0" animBg="1"/>
      <p:bldP spid="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2015D46-3826-6947-3C57-0824872DAA44}"/>
              </a:ext>
            </a:extLst>
          </p:cNvPr>
          <p:cNvSpPr txBox="1">
            <a:spLocks/>
          </p:cNvSpPr>
          <p:nvPr/>
        </p:nvSpPr>
        <p:spPr>
          <a:xfrm>
            <a:off x="676894" y="488144"/>
            <a:ext cx="7920841" cy="7468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r>
              <a:rPr lang="zh-TW" altLang="en-US"/>
              <a:t>嵌入式軟體設計的挑戰與回應</a:t>
            </a: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1963BF52-EF1F-BE8D-F44E-597E4BC9F2F6}"/>
              </a:ext>
            </a:extLst>
          </p:cNvPr>
          <p:cNvCxnSpPr/>
          <p:nvPr/>
        </p:nvCxnSpPr>
        <p:spPr>
          <a:xfrm>
            <a:off x="3153384" y="2151534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5A989B8-FF6F-22A2-F19D-AD27848F2817}"/>
              </a:ext>
            </a:extLst>
          </p:cNvPr>
          <p:cNvSpPr/>
          <p:nvPr/>
        </p:nvSpPr>
        <p:spPr>
          <a:xfrm>
            <a:off x="3153384" y="1860944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0F4261-7BB0-8446-5F65-323129DB2124}"/>
              </a:ext>
            </a:extLst>
          </p:cNvPr>
          <p:cNvSpPr/>
          <p:nvPr/>
        </p:nvSpPr>
        <p:spPr>
          <a:xfrm>
            <a:off x="4724454" y="1860944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A619FC-DB0B-492D-C26C-508AB7C25B04}"/>
              </a:ext>
            </a:extLst>
          </p:cNvPr>
          <p:cNvSpPr/>
          <p:nvPr/>
        </p:nvSpPr>
        <p:spPr>
          <a:xfrm>
            <a:off x="6301357" y="1860944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12574D8-5B48-12EA-F50C-1B5BC3B78AD7}"/>
              </a:ext>
            </a:extLst>
          </p:cNvPr>
          <p:cNvCxnSpPr/>
          <p:nvPr/>
        </p:nvCxnSpPr>
        <p:spPr>
          <a:xfrm>
            <a:off x="3153384" y="2641897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2C3BF0A-6E6A-102A-91D8-0611DC93F7AF}"/>
              </a:ext>
            </a:extLst>
          </p:cNvPr>
          <p:cNvSpPr/>
          <p:nvPr/>
        </p:nvSpPr>
        <p:spPr>
          <a:xfrm>
            <a:off x="3221138" y="2351307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382D8F-AF2F-361B-9D4E-B2E543439DE9}"/>
              </a:ext>
            </a:extLst>
          </p:cNvPr>
          <p:cNvSpPr/>
          <p:nvPr/>
        </p:nvSpPr>
        <p:spPr>
          <a:xfrm>
            <a:off x="4792208" y="2351307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D554F4-8F33-4C1D-2F32-B4DA2F450C6F}"/>
              </a:ext>
            </a:extLst>
          </p:cNvPr>
          <p:cNvSpPr/>
          <p:nvPr/>
        </p:nvSpPr>
        <p:spPr>
          <a:xfrm>
            <a:off x="6369111" y="2351307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C6352AE-9D47-7C00-9D94-03DE05B61E9C}"/>
              </a:ext>
            </a:extLst>
          </p:cNvPr>
          <p:cNvCxnSpPr/>
          <p:nvPr/>
        </p:nvCxnSpPr>
        <p:spPr>
          <a:xfrm>
            <a:off x="3153384" y="3136443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43895DC-CEBE-484A-535E-088D9A3BD2C3}"/>
              </a:ext>
            </a:extLst>
          </p:cNvPr>
          <p:cNvSpPr/>
          <p:nvPr/>
        </p:nvSpPr>
        <p:spPr>
          <a:xfrm>
            <a:off x="3389285" y="2845853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6AEEEA-7146-2E4B-786B-35085BE9631D}"/>
              </a:ext>
            </a:extLst>
          </p:cNvPr>
          <p:cNvSpPr/>
          <p:nvPr/>
        </p:nvSpPr>
        <p:spPr>
          <a:xfrm>
            <a:off x="4960355" y="2845853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8284BE-0A47-2816-E463-0F819E04E677}"/>
              </a:ext>
            </a:extLst>
          </p:cNvPr>
          <p:cNvSpPr/>
          <p:nvPr/>
        </p:nvSpPr>
        <p:spPr>
          <a:xfrm>
            <a:off x="6537258" y="2845853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4AAFA43-5EF3-A23A-AD4F-A8078A17105F}"/>
              </a:ext>
            </a:extLst>
          </p:cNvPr>
          <p:cNvCxnSpPr/>
          <p:nvPr/>
        </p:nvCxnSpPr>
        <p:spPr>
          <a:xfrm>
            <a:off x="3153384" y="3621825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9283814-6F09-CE78-80E7-4256A81E79EC}"/>
              </a:ext>
            </a:extLst>
          </p:cNvPr>
          <p:cNvSpPr/>
          <p:nvPr/>
        </p:nvSpPr>
        <p:spPr>
          <a:xfrm>
            <a:off x="3572687" y="3331235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154934-C87E-B2D1-DD68-7E5E879CDDA7}"/>
              </a:ext>
            </a:extLst>
          </p:cNvPr>
          <p:cNvSpPr/>
          <p:nvPr/>
        </p:nvSpPr>
        <p:spPr>
          <a:xfrm>
            <a:off x="5143757" y="3331235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188ECA-6CC6-AD3B-1F93-B5D3BFB9F620}"/>
              </a:ext>
            </a:extLst>
          </p:cNvPr>
          <p:cNvSpPr/>
          <p:nvPr/>
        </p:nvSpPr>
        <p:spPr>
          <a:xfrm>
            <a:off x="6720660" y="3331235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82AAF50-0BD2-825D-3998-17659DA502AE}"/>
              </a:ext>
            </a:extLst>
          </p:cNvPr>
          <p:cNvCxnSpPr/>
          <p:nvPr/>
        </p:nvCxnSpPr>
        <p:spPr>
          <a:xfrm>
            <a:off x="3153384" y="4145130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D5C14A-2764-020C-F71A-F358EDB91287}"/>
              </a:ext>
            </a:extLst>
          </p:cNvPr>
          <p:cNvSpPr/>
          <p:nvPr/>
        </p:nvSpPr>
        <p:spPr>
          <a:xfrm>
            <a:off x="3748462" y="3854540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02C406-5D19-AE7A-C9B6-74C5D93F87FB}"/>
              </a:ext>
            </a:extLst>
          </p:cNvPr>
          <p:cNvSpPr/>
          <p:nvPr/>
        </p:nvSpPr>
        <p:spPr>
          <a:xfrm>
            <a:off x="5319532" y="3854540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12A639-F6AC-F522-9705-17AE56DCD841}"/>
              </a:ext>
            </a:extLst>
          </p:cNvPr>
          <p:cNvSpPr/>
          <p:nvPr/>
        </p:nvSpPr>
        <p:spPr>
          <a:xfrm>
            <a:off x="6896435" y="3854540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7038258-952E-EBE2-9E43-7152B3C58632}"/>
              </a:ext>
            </a:extLst>
          </p:cNvPr>
          <p:cNvCxnSpPr/>
          <p:nvPr/>
        </p:nvCxnSpPr>
        <p:spPr>
          <a:xfrm>
            <a:off x="3153384" y="4632952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5BBEBED-54BC-60A5-70BA-78EBE0A52817}"/>
              </a:ext>
            </a:extLst>
          </p:cNvPr>
          <p:cNvSpPr/>
          <p:nvPr/>
        </p:nvSpPr>
        <p:spPr>
          <a:xfrm>
            <a:off x="3920727" y="4342224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6BAABEF-C856-8E83-226B-C33A4E60EE37}"/>
              </a:ext>
            </a:extLst>
          </p:cNvPr>
          <p:cNvSpPr/>
          <p:nvPr/>
        </p:nvSpPr>
        <p:spPr>
          <a:xfrm>
            <a:off x="5491797" y="4342224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E03E55-5013-8889-D615-3F55815D60A3}"/>
              </a:ext>
            </a:extLst>
          </p:cNvPr>
          <p:cNvSpPr/>
          <p:nvPr/>
        </p:nvSpPr>
        <p:spPr>
          <a:xfrm>
            <a:off x="7068700" y="4342224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FB4878E8-FC2F-56D4-4BD4-56EE20E70D0A}"/>
              </a:ext>
            </a:extLst>
          </p:cNvPr>
          <p:cNvCxnSpPr/>
          <p:nvPr/>
        </p:nvCxnSpPr>
        <p:spPr>
          <a:xfrm>
            <a:off x="3153384" y="5127603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78F132A-11AB-E4E7-6914-2593A0A2FFEF}"/>
              </a:ext>
            </a:extLst>
          </p:cNvPr>
          <p:cNvSpPr/>
          <p:nvPr/>
        </p:nvSpPr>
        <p:spPr>
          <a:xfrm>
            <a:off x="4222862" y="4836737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E64889-8ED2-C365-16E0-438500B87EF9}"/>
              </a:ext>
            </a:extLst>
          </p:cNvPr>
          <p:cNvSpPr/>
          <p:nvPr/>
        </p:nvSpPr>
        <p:spPr>
          <a:xfrm>
            <a:off x="5793932" y="4836737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A1FE20-7781-3DEF-19C6-BE57C6517586}"/>
              </a:ext>
            </a:extLst>
          </p:cNvPr>
          <p:cNvSpPr/>
          <p:nvPr/>
        </p:nvSpPr>
        <p:spPr>
          <a:xfrm>
            <a:off x="7370835" y="4836737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2CD62DD-4625-B95A-5481-4D458B33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6" y="1594361"/>
            <a:ext cx="2091914" cy="4400233"/>
          </a:xfrm>
          <a:prstGeom prst="rect">
            <a:avLst/>
          </a:prstGeom>
        </p:spPr>
      </p:pic>
      <p:pic>
        <p:nvPicPr>
          <p:cNvPr id="34" name="圖片 33" descr="一張含有 電路, 電子用品 的圖片&#10;&#10;自動產生的描述">
            <a:extLst>
              <a:ext uri="{FF2B5EF4-FFF2-40B4-BE49-F238E27FC236}">
                <a16:creationId xmlns:a16="http://schemas.microsoft.com/office/drawing/2014/main" id="{F422C9AF-3DB9-73A6-5C59-426E12D5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72" y="2651374"/>
            <a:ext cx="776913" cy="511386"/>
          </a:xfrm>
          <a:prstGeom prst="rect">
            <a:avLst/>
          </a:prstGeom>
        </p:spPr>
      </p:pic>
      <p:pic>
        <p:nvPicPr>
          <p:cNvPr id="35" name="圖片 34" descr="一張含有 電子用品 的圖片&#10;&#10;自動產生的描述">
            <a:extLst>
              <a:ext uri="{FF2B5EF4-FFF2-40B4-BE49-F238E27FC236}">
                <a16:creationId xmlns:a16="http://schemas.microsoft.com/office/drawing/2014/main" id="{397ED02A-F605-C043-D1C6-112DDCEF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657">
            <a:off x="762190" y="3141245"/>
            <a:ext cx="460490" cy="581671"/>
          </a:xfrm>
          <a:prstGeom prst="rect">
            <a:avLst/>
          </a:prstGeom>
        </p:spPr>
      </p:pic>
      <p:pic>
        <p:nvPicPr>
          <p:cNvPr id="36" name="圖片 35" descr="一張含有 電子用品, 電路 的圖片&#10;&#10;自動產生的描述">
            <a:extLst>
              <a:ext uri="{FF2B5EF4-FFF2-40B4-BE49-F238E27FC236}">
                <a16:creationId xmlns:a16="http://schemas.microsoft.com/office/drawing/2014/main" id="{BE4143FC-8118-E491-BE79-1D0F79D1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69" y="3856271"/>
            <a:ext cx="556343" cy="51138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E3EB519-004C-2EC3-A8D8-DED3227F2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55" y="2929814"/>
            <a:ext cx="1055084" cy="1055084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96D1C5-2ED5-F3B3-198D-72212AC4FF48}"/>
              </a:ext>
            </a:extLst>
          </p:cNvPr>
          <p:cNvSpPr txBox="1"/>
          <p:nvPr/>
        </p:nvSpPr>
        <p:spPr>
          <a:xfrm>
            <a:off x="3100225" y="1235447"/>
            <a:ext cx="50542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rgbClr val="FF9128"/>
              </a:buClr>
            </a:pPr>
            <a:r>
              <a:rPr kumimoji="1" lang="zh-TW" altLang="en-US" sz="2400">
                <a:latin typeface="MesloLGS NF" panose="020B0609030804020204" pitchFamily="49" charset="0"/>
                <a:cs typeface="MesloLGS NF" panose="020B0609030804020204" pitchFamily="49" charset="0"/>
              </a:rPr>
              <a:t>改為多個獨立的週期性即時工作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DEE90B2-8C9D-EA0B-33FB-A0BEF95218C6}"/>
              </a:ext>
            </a:extLst>
          </p:cNvPr>
          <p:cNvSpPr/>
          <p:nvPr/>
        </p:nvSpPr>
        <p:spPr>
          <a:xfrm>
            <a:off x="7866782" y="1860944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161BD2A-CA24-FF1B-CA40-4104CCE8F105}"/>
              </a:ext>
            </a:extLst>
          </p:cNvPr>
          <p:cNvSpPr/>
          <p:nvPr/>
        </p:nvSpPr>
        <p:spPr>
          <a:xfrm>
            <a:off x="7930855" y="2341121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32E7A485-854D-6840-34BF-2176ACE4ECD6}"/>
              </a:ext>
            </a:extLst>
          </p:cNvPr>
          <p:cNvCxnSpPr/>
          <p:nvPr/>
        </p:nvCxnSpPr>
        <p:spPr>
          <a:xfrm flipV="1">
            <a:off x="3153384" y="1723791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83119989-7B83-C29E-89B1-45772D141C62}"/>
              </a:ext>
            </a:extLst>
          </p:cNvPr>
          <p:cNvCxnSpPr/>
          <p:nvPr/>
        </p:nvCxnSpPr>
        <p:spPr>
          <a:xfrm flipV="1">
            <a:off x="4724332" y="1711686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7E6B2933-7CA4-57F3-3E00-8282A5A69158}"/>
              </a:ext>
            </a:extLst>
          </p:cNvPr>
          <p:cNvCxnSpPr/>
          <p:nvPr/>
        </p:nvCxnSpPr>
        <p:spPr>
          <a:xfrm flipV="1">
            <a:off x="6299832" y="1727294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52D9202-E5BC-EBD4-7D40-878CD93EB0D6}"/>
              </a:ext>
            </a:extLst>
          </p:cNvPr>
          <p:cNvCxnSpPr/>
          <p:nvPr/>
        </p:nvCxnSpPr>
        <p:spPr>
          <a:xfrm flipV="1">
            <a:off x="7866782" y="1711685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FDDE2F8D-1CC4-08C9-BA94-C7BC46A03A2A}"/>
              </a:ext>
            </a:extLst>
          </p:cNvPr>
          <p:cNvCxnSpPr/>
          <p:nvPr/>
        </p:nvCxnSpPr>
        <p:spPr>
          <a:xfrm flipV="1">
            <a:off x="7925303" y="2214154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7893F12-86DA-CB62-C345-AA7FED87C7FB}"/>
              </a:ext>
            </a:extLst>
          </p:cNvPr>
          <p:cNvCxnSpPr/>
          <p:nvPr/>
        </p:nvCxnSpPr>
        <p:spPr>
          <a:xfrm flipV="1">
            <a:off x="6367115" y="2214153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0A3C144-3817-52DB-CEB7-8DBA4D88D92B}"/>
              </a:ext>
            </a:extLst>
          </p:cNvPr>
          <p:cNvCxnSpPr/>
          <p:nvPr/>
        </p:nvCxnSpPr>
        <p:spPr>
          <a:xfrm flipV="1">
            <a:off x="6537258" y="2708700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8F471B19-B6CF-A3C4-3E77-8048D636318E}"/>
              </a:ext>
            </a:extLst>
          </p:cNvPr>
          <p:cNvCxnSpPr/>
          <p:nvPr/>
        </p:nvCxnSpPr>
        <p:spPr>
          <a:xfrm flipV="1">
            <a:off x="6719708" y="3194082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6A4C80C3-311D-BC70-C8B0-12B477183917}"/>
              </a:ext>
            </a:extLst>
          </p:cNvPr>
          <p:cNvCxnSpPr/>
          <p:nvPr/>
        </p:nvCxnSpPr>
        <p:spPr>
          <a:xfrm flipV="1">
            <a:off x="6893053" y="3717387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A6814F3D-3A29-D67B-14CA-A98A37B48ED5}"/>
              </a:ext>
            </a:extLst>
          </p:cNvPr>
          <p:cNvCxnSpPr/>
          <p:nvPr/>
        </p:nvCxnSpPr>
        <p:spPr>
          <a:xfrm flipV="1">
            <a:off x="7068700" y="4202904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18C7B975-8600-CC0A-F0B1-AAA4DB7916A0}"/>
              </a:ext>
            </a:extLst>
          </p:cNvPr>
          <p:cNvCxnSpPr/>
          <p:nvPr/>
        </p:nvCxnSpPr>
        <p:spPr>
          <a:xfrm flipV="1">
            <a:off x="7370835" y="4699584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953F9C14-78FF-0739-C2CC-7118840925C8}"/>
              </a:ext>
            </a:extLst>
          </p:cNvPr>
          <p:cNvCxnSpPr/>
          <p:nvPr/>
        </p:nvCxnSpPr>
        <p:spPr>
          <a:xfrm flipV="1">
            <a:off x="5802098" y="4699583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32625282-F8FF-FC35-E279-864717825D2D}"/>
              </a:ext>
            </a:extLst>
          </p:cNvPr>
          <p:cNvCxnSpPr/>
          <p:nvPr/>
        </p:nvCxnSpPr>
        <p:spPr>
          <a:xfrm flipV="1">
            <a:off x="5491797" y="4202904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7051972F-37E1-9513-4890-3C30807A6F81}"/>
              </a:ext>
            </a:extLst>
          </p:cNvPr>
          <p:cNvCxnSpPr/>
          <p:nvPr/>
        </p:nvCxnSpPr>
        <p:spPr>
          <a:xfrm flipV="1">
            <a:off x="4220764" y="4701986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1A9D914A-B502-C79C-DD07-DAC8CA543929}"/>
              </a:ext>
            </a:extLst>
          </p:cNvPr>
          <p:cNvCxnSpPr/>
          <p:nvPr/>
        </p:nvCxnSpPr>
        <p:spPr>
          <a:xfrm flipV="1">
            <a:off x="3920727" y="4212450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7B0707E4-26E9-6188-689A-037B12DC59E5}"/>
              </a:ext>
            </a:extLst>
          </p:cNvPr>
          <p:cNvCxnSpPr/>
          <p:nvPr/>
        </p:nvCxnSpPr>
        <p:spPr>
          <a:xfrm flipV="1">
            <a:off x="3744263" y="3705728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59437E4D-65A2-FF84-FFE6-5EF39C1B781F}"/>
              </a:ext>
            </a:extLst>
          </p:cNvPr>
          <p:cNvCxnSpPr/>
          <p:nvPr/>
        </p:nvCxnSpPr>
        <p:spPr>
          <a:xfrm flipV="1">
            <a:off x="5319531" y="3718260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A2CFCFE7-1801-6D3B-8697-4ADCA9B8F466}"/>
              </a:ext>
            </a:extLst>
          </p:cNvPr>
          <p:cNvCxnSpPr/>
          <p:nvPr/>
        </p:nvCxnSpPr>
        <p:spPr>
          <a:xfrm flipV="1">
            <a:off x="3571907" y="3203592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C330107-690F-5150-A0DE-32D97621E397}"/>
              </a:ext>
            </a:extLst>
          </p:cNvPr>
          <p:cNvCxnSpPr/>
          <p:nvPr/>
        </p:nvCxnSpPr>
        <p:spPr>
          <a:xfrm flipV="1">
            <a:off x="3386918" y="2703703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1308ED6-FEBE-15C7-E436-AADBE52B27BE}"/>
              </a:ext>
            </a:extLst>
          </p:cNvPr>
          <p:cNvCxnSpPr/>
          <p:nvPr/>
        </p:nvCxnSpPr>
        <p:spPr>
          <a:xfrm flipV="1">
            <a:off x="4956998" y="2703703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2720E06-71FA-C740-346D-2B408C7C0567}"/>
              </a:ext>
            </a:extLst>
          </p:cNvPr>
          <p:cNvCxnSpPr/>
          <p:nvPr/>
        </p:nvCxnSpPr>
        <p:spPr>
          <a:xfrm flipV="1">
            <a:off x="5143757" y="3205438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7938D58-8578-31C8-7080-2606A4D3C432}"/>
              </a:ext>
            </a:extLst>
          </p:cNvPr>
          <p:cNvCxnSpPr/>
          <p:nvPr/>
        </p:nvCxnSpPr>
        <p:spPr>
          <a:xfrm flipV="1">
            <a:off x="3221138" y="2212140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1700B14A-B92F-9A8A-3E36-49703120940D}"/>
              </a:ext>
            </a:extLst>
          </p:cNvPr>
          <p:cNvCxnSpPr/>
          <p:nvPr/>
        </p:nvCxnSpPr>
        <p:spPr>
          <a:xfrm flipV="1">
            <a:off x="4792959" y="2197399"/>
            <a:ext cx="0" cy="427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E5299E83-BF6A-930B-824A-6BEDB383B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392" y="2456744"/>
            <a:ext cx="1055084" cy="105508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C87D2B-931C-6931-2913-07A916090741}"/>
              </a:ext>
            </a:extLst>
          </p:cNvPr>
          <p:cNvSpPr/>
          <p:nvPr/>
        </p:nvSpPr>
        <p:spPr>
          <a:xfrm>
            <a:off x="3127872" y="594664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6AA51F-90F0-EA1A-8C83-9D24F9DFA0AA}"/>
              </a:ext>
            </a:extLst>
          </p:cNvPr>
          <p:cNvSpPr/>
          <p:nvPr/>
        </p:nvSpPr>
        <p:spPr>
          <a:xfrm>
            <a:off x="3195626" y="594664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4D5CF24-5712-564F-D0BE-A27F9AAF29BF}"/>
              </a:ext>
            </a:extLst>
          </p:cNvPr>
          <p:cNvSpPr/>
          <p:nvPr/>
        </p:nvSpPr>
        <p:spPr>
          <a:xfrm>
            <a:off x="3363773" y="594664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8E9248E-FE86-A4C8-AA85-0B04F945E017}"/>
              </a:ext>
            </a:extLst>
          </p:cNvPr>
          <p:cNvSpPr/>
          <p:nvPr/>
        </p:nvSpPr>
        <p:spPr>
          <a:xfrm>
            <a:off x="3547175" y="594664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C9F8A33-21B0-72CC-6E38-1F15AF361B63}"/>
              </a:ext>
            </a:extLst>
          </p:cNvPr>
          <p:cNvSpPr/>
          <p:nvPr/>
        </p:nvSpPr>
        <p:spPr>
          <a:xfrm>
            <a:off x="3722950" y="594664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DC09371-3F06-1E29-D108-A340EB6D8B04}"/>
              </a:ext>
            </a:extLst>
          </p:cNvPr>
          <p:cNvSpPr/>
          <p:nvPr/>
        </p:nvSpPr>
        <p:spPr>
          <a:xfrm>
            <a:off x="3895215" y="594651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8EF8C03-6155-741C-4D90-DAF0D5D90C8F}"/>
              </a:ext>
            </a:extLst>
          </p:cNvPr>
          <p:cNvSpPr/>
          <p:nvPr/>
        </p:nvSpPr>
        <p:spPr>
          <a:xfrm>
            <a:off x="4197350" y="594637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539E15B-872B-1755-6C03-E77BC4D71F3B}"/>
              </a:ext>
            </a:extLst>
          </p:cNvPr>
          <p:cNvSpPr/>
          <p:nvPr/>
        </p:nvSpPr>
        <p:spPr>
          <a:xfrm>
            <a:off x="4698942" y="594664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4DA274C-A21F-3569-F815-ACC0E91613CD}"/>
              </a:ext>
            </a:extLst>
          </p:cNvPr>
          <p:cNvSpPr/>
          <p:nvPr/>
        </p:nvSpPr>
        <p:spPr>
          <a:xfrm>
            <a:off x="4766696" y="594664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BB38064-122D-AB63-ACE8-6676E979C242}"/>
              </a:ext>
            </a:extLst>
          </p:cNvPr>
          <p:cNvSpPr/>
          <p:nvPr/>
        </p:nvSpPr>
        <p:spPr>
          <a:xfrm>
            <a:off x="4934843" y="594664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0D5F53B-4A89-6D03-3159-AF4762B80178}"/>
              </a:ext>
            </a:extLst>
          </p:cNvPr>
          <p:cNvSpPr/>
          <p:nvPr/>
        </p:nvSpPr>
        <p:spPr>
          <a:xfrm>
            <a:off x="5118245" y="594664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D33F72C-2DAD-AB6A-62CA-AD9C691E30EF}"/>
              </a:ext>
            </a:extLst>
          </p:cNvPr>
          <p:cNvSpPr/>
          <p:nvPr/>
        </p:nvSpPr>
        <p:spPr>
          <a:xfrm>
            <a:off x="5294020" y="594664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012140A-EB26-9D67-C227-54376E33BA0A}"/>
              </a:ext>
            </a:extLst>
          </p:cNvPr>
          <p:cNvSpPr/>
          <p:nvPr/>
        </p:nvSpPr>
        <p:spPr>
          <a:xfrm>
            <a:off x="5466285" y="594651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4C49C6D-5057-3B9E-E060-CD1B7261A1F5}"/>
              </a:ext>
            </a:extLst>
          </p:cNvPr>
          <p:cNvSpPr/>
          <p:nvPr/>
        </p:nvSpPr>
        <p:spPr>
          <a:xfrm>
            <a:off x="5768420" y="594637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855956E-1C0C-10EB-D67C-B7F1B6E037EA}"/>
              </a:ext>
            </a:extLst>
          </p:cNvPr>
          <p:cNvSpPr/>
          <p:nvPr/>
        </p:nvSpPr>
        <p:spPr>
          <a:xfrm>
            <a:off x="6275845" y="5946648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1627E71-07C8-C8A5-6941-AF312A216C1C}"/>
              </a:ext>
            </a:extLst>
          </p:cNvPr>
          <p:cNvSpPr/>
          <p:nvPr/>
        </p:nvSpPr>
        <p:spPr>
          <a:xfrm>
            <a:off x="6343599" y="5946648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CB2CD95-E120-684D-2AD1-11CE32D3390C}"/>
              </a:ext>
            </a:extLst>
          </p:cNvPr>
          <p:cNvSpPr/>
          <p:nvPr/>
        </p:nvSpPr>
        <p:spPr>
          <a:xfrm>
            <a:off x="6511746" y="5946648"/>
            <a:ext cx="183402" cy="290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570DABB-4D38-E0D0-F14C-772B7E579FBE}"/>
              </a:ext>
            </a:extLst>
          </p:cNvPr>
          <p:cNvSpPr/>
          <p:nvPr/>
        </p:nvSpPr>
        <p:spPr>
          <a:xfrm>
            <a:off x="6695148" y="5946648"/>
            <a:ext cx="175774" cy="29059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8DE22A6-0CDE-5502-D5B1-C4B6A49617EE}"/>
              </a:ext>
            </a:extLst>
          </p:cNvPr>
          <p:cNvSpPr/>
          <p:nvPr/>
        </p:nvSpPr>
        <p:spPr>
          <a:xfrm>
            <a:off x="6870923" y="5946648"/>
            <a:ext cx="175774" cy="290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E7A1423-9823-5F54-F74F-76C532FC5B4D}"/>
              </a:ext>
            </a:extLst>
          </p:cNvPr>
          <p:cNvSpPr/>
          <p:nvPr/>
        </p:nvSpPr>
        <p:spPr>
          <a:xfrm>
            <a:off x="7043188" y="5946510"/>
            <a:ext cx="303358" cy="2905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524E46-6EF4-E7E1-5FDB-7F279164A0AF}"/>
              </a:ext>
            </a:extLst>
          </p:cNvPr>
          <p:cNvSpPr/>
          <p:nvPr/>
        </p:nvSpPr>
        <p:spPr>
          <a:xfrm>
            <a:off x="7345323" y="5946372"/>
            <a:ext cx="496473" cy="290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18168A14-49C0-12A5-F63B-5EF6D1F8E7D4}"/>
              </a:ext>
            </a:extLst>
          </p:cNvPr>
          <p:cNvCxnSpPr/>
          <p:nvPr/>
        </p:nvCxnSpPr>
        <p:spPr>
          <a:xfrm>
            <a:off x="3127872" y="6237238"/>
            <a:ext cx="5201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F913EECC-18C4-6BC0-7821-384F55EEFB0F}"/>
              </a:ext>
            </a:extLst>
          </p:cNvPr>
          <p:cNvSpPr txBox="1"/>
          <p:nvPr/>
        </p:nvSpPr>
        <p:spPr>
          <a:xfrm>
            <a:off x="8330372" y="60407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63036D1-4382-ED89-3F45-DA84368495F9}"/>
              </a:ext>
            </a:extLst>
          </p:cNvPr>
          <p:cNvSpPr/>
          <p:nvPr/>
        </p:nvSpPr>
        <p:spPr>
          <a:xfrm>
            <a:off x="7841796" y="5946441"/>
            <a:ext cx="67754" cy="290590"/>
          </a:xfrm>
          <a:prstGeom prst="rect">
            <a:avLst/>
          </a:prstGeom>
          <a:solidFill>
            <a:srgbClr val="73FD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71B59DC-89F4-FD07-0F95-529644F68CBE}"/>
              </a:ext>
            </a:extLst>
          </p:cNvPr>
          <p:cNvSpPr/>
          <p:nvPr/>
        </p:nvSpPr>
        <p:spPr>
          <a:xfrm>
            <a:off x="7909550" y="5946441"/>
            <a:ext cx="175774" cy="290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3B2B565C-8405-E5C7-5FFD-D41625E2331B}"/>
              </a:ext>
            </a:extLst>
          </p:cNvPr>
          <p:cNvCxnSpPr>
            <a:cxnSpLocks/>
          </p:cNvCxnSpPr>
          <p:nvPr/>
        </p:nvCxnSpPr>
        <p:spPr>
          <a:xfrm>
            <a:off x="3049166" y="5546161"/>
            <a:ext cx="543309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8B78CD03-8331-CC9A-F761-24D6F7C91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206" y="1115826"/>
            <a:ext cx="712126" cy="719952"/>
          </a:xfrm>
          <a:prstGeom prst="rect">
            <a:avLst/>
          </a:prstGeom>
        </p:spPr>
      </p:pic>
      <p:sp>
        <p:nvSpPr>
          <p:cNvPr id="93" name="文字方塊 92">
            <a:extLst>
              <a:ext uri="{FF2B5EF4-FFF2-40B4-BE49-F238E27FC236}">
                <a16:creationId xmlns:a16="http://schemas.microsoft.com/office/drawing/2014/main" id="{1B30708F-E84A-4248-48C6-255F1619135F}"/>
              </a:ext>
            </a:extLst>
          </p:cNvPr>
          <p:cNvSpPr txBox="1"/>
          <p:nvPr/>
        </p:nvSpPr>
        <p:spPr>
          <a:xfrm>
            <a:off x="2534281" y="570694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solidFill>
                  <a:srgbClr val="0432FF"/>
                </a:solidFill>
              </a:rPr>
              <a:t>=</a:t>
            </a:r>
            <a:endParaRPr kumimoji="1" lang="zh-TW" altLang="en-US" sz="4400">
              <a:solidFill>
                <a:srgbClr val="0432FF"/>
              </a:solidFill>
            </a:endParaRPr>
          </a:p>
        </p:txBody>
      </p:sp>
      <p:sp>
        <p:nvSpPr>
          <p:cNvPr id="95" name="燕尾形向右箭號 94">
            <a:extLst>
              <a:ext uri="{FF2B5EF4-FFF2-40B4-BE49-F238E27FC236}">
                <a16:creationId xmlns:a16="http://schemas.microsoft.com/office/drawing/2014/main" id="{FA0FF563-4587-9B77-133B-A0D2C4670BA4}"/>
              </a:ext>
            </a:extLst>
          </p:cNvPr>
          <p:cNvSpPr/>
          <p:nvPr/>
        </p:nvSpPr>
        <p:spPr>
          <a:xfrm rot="5400000">
            <a:off x="5446604" y="5459052"/>
            <a:ext cx="426626" cy="257424"/>
          </a:xfrm>
          <a:prstGeom prst="notched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00DD56A-F3E6-0F1E-1EB7-487A735E9BA1}"/>
              </a:ext>
            </a:extLst>
          </p:cNvPr>
          <p:cNvSpPr/>
          <p:nvPr/>
        </p:nvSpPr>
        <p:spPr>
          <a:xfrm>
            <a:off x="3049166" y="2703703"/>
            <a:ext cx="5305610" cy="4998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CC3624-A3EA-CCC0-EDF1-2AE2B498A3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92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1" grpId="0" animBg="1"/>
      <p:bldP spid="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D252F1-1D2B-4213-763B-397BD465C46B}"/>
              </a:ext>
            </a:extLst>
          </p:cNvPr>
          <p:cNvSpPr txBox="1"/>
          <p:nvPr/>
        </p:nvSpPr>
        <p:spPr>
          <a:xfrm>
            <a:off x="1064279" y="3377557"/>
            <a:ext cx="7543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solidFill>
                  <a:srgbClr val="003C95"/>
                </a:solidFill>
                <a:latin typeface="Orbitron Medium" pitchFamily="2" charset="0"/>
              </a:rPr>
              <a:t>Y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et</a:t>
            </a:r>
            <a:r>
              <a:rPr kumimoji="1" lang="en-US" altLang="zh-TW" dirty="0">
                <a:solidFill>
                  <a:srgbClr val="003C95"/>
                </a:solidFill>
                <a:latin typeface="Orbitron Medium" pitchFamily="2" charset="0"/>
              </a:rPr>
              <a:t> </a:t>
            </a:r>
            <a:r>
              <a:rPr kumimoji="1" lang="en-US" altLang="zh-TW" sz="2400" dirty="0">
                <a:solidFill>
                  <a:srgbClr val="003C95"/>
                </a:solidFill>
                <a:latin typeface="Orbitron Medium" pitchFamily="2" charset="0"/>
              </a:rPr>
              <a:t>a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nother</a:t>
            </a:r>
            <a:r>
              <a:rPr kumimoji="1" lang="en-US" altLang="zh-TW" dirty="0">
                <a:solidFill>
                  <a:srgbClr val="003C95"/>
                </a:solidFill>
                <a:latin typeface="Orbitron Medium" pitchFamily="2" charset="0"/>
              </a:rPr>
              <a:t> </a:t>
            </a:r>
            <a:r>
              <a:rPr kumimoji="1" lang="en-US" altLang="zh-TW" sz="2400" dirty="0">
                <a:solidFill>
                  <a:srgbClr val="003C95"/>
                </a:solidFill>
                <a:latin typeface="Orbitron Medium" pitchFamily="2" charset="0"/>
              </a:rPr>
              <a:t>p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latform for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kumimoji="1" lang="en-US" altLang="zh-TW" sz="2400" dirty="0">
                <a:solidFill>
                  <a:srgbClr val="003C95"/>
                </a:solidFill>
                <a:latin typeface="Orbitron Medium" pitchFamily="2" charset="0"/>
              </a:rPr>
              <a:t>e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mbedded</a:t>
            </a:r>
            <a:r>
              <a:rPr kumimoji="1" lang="en-US" altLang="zh-TW" dirty="0">
                <a:solidFill>
                  <a:schemeClr val="tx1"/>
                </a:solidFill>
                <a:latin typeface="Orbitron Medium" pitchFamily="2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Orbitron Medium" pitchFamily="2" charset="0"/>
              </a:rPr>
              <a:t>r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eal-time</a:t>
            </a:r>
            <a:r>
              <a:rPr kumimoji="1" lang="en-US" altLang="zh-TW" dirty="0">
                <a:solidFill>
                  <a:srgbClr val="009193"/>
                </a:solidFill>
                <a:latin typeface="Orbitron Medium" pitchFamily="2" charset="0"/>
              </a:rPr>
              <a:t> </a:t>
            </a:r>
            <a:r>
              <a:rPr kumimoji="1" lang="en-US" altLang="zh-TW" sz="2400" dirty="0">
                <a:solidFill>
                  <a:srgbClr val="003C95"/>
                </a:solidFill>
                <a:latin typeface="Orbitron Medium" pitchFamily="2" charset="0"/>
              </a:rPr>
              <a:t>s</a:t>
            </a:r>
            <a:r>
              <a:rPr kumimoji="1" lang="en-US" altLang="zh-TW" dirty="0">
                <a:solidFill>
                  <a:srgbClr val="009193"/>
                </a:solidFill>
                <a:latin typeface="+mj-lt"/>
              </a:rPr>
              <a:t>ystems</a:t>
            </a:r>
            <a:endParaRPr lang="zh-TW" altLang="en-US" dirty="0">
              <a:solidFill>
                <a:srgbClr val="009193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C7A9DA1-71D3-D1CC-C99B-A269834E2D1F}"/>
              </a:ext>
            </a:extLst>
          </p:cNvPr>
          <p:cNvSpPr txBox="1"/>
          <p:nvPr/>
        </p:nvSpPr>
        <p:spPr>
          <a:xfrm>
            <a:off x="4646711" y="245722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由多個</a:t>
            </a:r>
            <a:r>
              <a:rPr kumimoji="1" lang="zh-TW" altLang="en-US" dirty="0">
                <a:solidFill>
                  <a:srgbClr val="FF0000"/>
                </a:solidFill>
              </a:rPr>
              <a:t>工作</a:t>
            </a:r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所組成的軟體系統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6DC85C-4212-7443-1C74-A9ACFB4956A9}"/>
              </a:ext>
            </a:extLst>
          </p:cNvPr>
          <p:cNvSpPr txBox="1"/>
          <p:nvPr/>
        </p:nvSpPr>
        <p:spPr>
          <a:xfrm>
            <a:off x="1603267" y="416624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9193"/>
                </a:solidFill>
              </a:rPr>
              <a:t>嵌入式軟體的</a:t>
            </a:r>
            <a:r>
              <a:rPr kumimoji="1" lang="zh-TW" altLang="en-US" dirty="0">
                <a:solidFill>
                  <a:srgbClr val="FF0000"/>
                </a:solidFill>
              </a:rPr>
              <a:t>開發平台</a:t>
            </a:r>
            <a:r>
              <a:rPr kumimoji="1" lang="zh-TW" altLang="en-US" dirty="0">
                <a:solidFill>
                  <a:srgbClr val="00B050"/>
                </a:solidFill>
              </a:rPr>
              <a:t>與</a:t>
            </a:r>
            <a:r>
              <a:rPr kumimoji="1" lang="zh-TW" altLang="en-US" dirty="0">
                <a:solidFill>
                  <a:srgbClr val="FF0000"/>
                </a:solidFill>
              </a:rPr>
              <a:t>運行平台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9C0D522-76C0-A05C-7D5D-00311B292E43}"/>
              </a:ext>
            </a:extLst>
          </p:cNvPr>
          <p:cNvSpPr txBox="1"/>
          <p:nvPr/>
        </p:nvSpPr>
        <p:spPr>
          <a:xfrm>
            <a:off x="4234407" y="47588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3F749C"/>
                </a:solidFill>
              </a:rPr>
              <a:t>工作排程與運行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673C8EB0-2CEC-28CB-A768-D8E2A1CC7F09}"/>
              </a:ext>
            </a:extLst>
          </p:cNvPr>
          <p:cNvCxnSpPr>
            <a:cxnSpLocks/>
          </p:cNvCxnSpPr>
          <p:nvPr/>
        </p:nvCxnSpPr>
        <p:spPr>
          <a:xfrm>
            <a:off x="5661158" y="5128146"/>
            <a:ext cx="0" cy="22573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3FA9B4DC-D455-0215-84A0-E4936FE36AB3}"/>
              </a:ext>
            </a:extLst>
          </p:cNvPr>
          <p:cNvCxnSpPr>
            <a:cxnSpLocks/>
          </p:cNvCxnSpPr>
          <p:nvPr/>
        </p:nvCxnSpPr>
        <p:spPr>
          <a:xfrm>
            <a:off x="4456344" y="4485482"/>
            <a:ext cx="0" cy="273332"/>
          </a:xfrm>
          <a:prstGeom prst="line">
            <a:avLst/>
          </a:prstGeom>
          <a:ln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4D6592-0D2A-3929-B4D8-A58FCAD529A9}"/>
              </a:ext>
            </a:extLst>
          </p:cNvPr>
          <p:cNvCxnSpPr>
            <a:cxnSpLocks/>
          </p:cNvCxnSpPr>
          <p:nvPr/>
        </p:nvCxnSpPr>
        <p:spPr>
          <a:xfrm>
            <a:off x="3253171" y="4485482"/>
            <a:ext cx="0" cy="258963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5B981D3-0A38-A25F-AD45-335D6CA167F2}"/>
              </a:ext>
            </a:extLst>
          </p:cNvPr>
          <p:cNvCxnSpPr>
            <a:cxnSpLocks/>
          </p:cNvCxnSpPr>
          <p:nvPr/>
        </p:nvCxnSpPr>
        <p:spPr>
          <a:xfrm>
            <a:off x="5651155" y="1864820"/>
            <a:ext cx="0" cy="614085"/>
          </a:xfrm>
          <a:prstGeom prst="line">
            <a:avLst/>
          </a:prstGeom>
          <a:ln>
            <a:solidFill>
              <a:srgbClr val="FF98C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8EB002D-AF49-E01C-6592-CA614D3BD661}"/>
              </a:ext>
            </a:extLst>
          </p:cNvPr>
          <p:cNvCxnSpPr>
            <a:cxnSpLocks/>
          </p:cNvCxnSpPr>
          <p:nvPr/>
        </p:nvCxnSpPr>
        <p:spPr>
          <a:xfrm>
            <a:off x="5175711" y="2839812"/>
            <a:ext cx="0" cy="66866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C4A0DC0-4E1C-DE26-642B-0B491923256B}"/>
              </a:ext>
            </a:extLst>
          </p:cNvPr>
          <p:cNvCxnSpPr>
            <a:cxnSpLocks/>
          </p:cNvCxnSpPr>
          <p:nvPr/>
        </p:nvCxnSpPr>
        <p:spPr>
          <a:xfrm>
            <a:off x="3955876" y="2897612"/>
            <a:ext cx="0" cy="61086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FAAD3E7-934F-6933-7FBC-AA5EE7300CF4}"/>
              </a:ext>
            </a:extLst>
          </p:cNvPr>
          <p:cNvCxnSpPr>
            <a:cxnSpLocks/>
          </p:cNvCxnSpPr>
          <p:nvPr/>
        </p:nvCxnSpPr>
        <p:spPr>
          <a:xfrm>
            <a:off x="2671617" y="3839222"/>
            <a:ext cx="0" cy="27456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1">
            <a:extLst>
              <a:ext uri="{FF2B5EF4-FFF2-40B4-BE49-F238E27FC236}">
                <a16:creationId xmlns:a16="http://schemas.microsoft.com/office/drawing/2014/main" id="{353A4858-4152-05C1-F1FE-FC99F75E06E8}"/>
              </a:ext>
            </a:extLst>
          </p:cNvPr>
          <p:cNvSpPr txBox="1">
            <a:spLocks/>
          </p:cNvSpPr>
          <p:nvPr/>
        </p:nvSpPr>
        <p:spPr>
          <a:xfrm>
            <a:off x="2900125" y="733285"/>
            <a:ext cx="5075428" cy="7468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r>
              <a:rPr kumimoji="1" lang="zh-TW" altLang="en-US">
                <a:solidFill>
                  <a:schemeClr val="tx1"/>
                </a:solidFill>
                <a:latin typeface="El Messiri Medium" pitchFamily="2" charset="-78"/>
                <a:cs typeface="El Messiri Medium" pitchFamily="2" charset="-78"/>
              </a:rPr>
              <a:t>嵌入式即時系統平台</a:t>
            </a:r>
            <a:endParaRPr kumimoji="1" lang="zh-TW" altLang="en-US" sz="18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5E139B-C27D-7900-1871-81292874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35" y="314861"/>
            <a:ext cx="1803400" cy="14097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E8E311-185C-F835-21B7-B6F3564D46A6}"/>
              </a:ext>
            </a:extLst>
          </p:cNvPr>
          <p:cNvSpPr txBox="1"/>
          <p:nvPr/>
        </p:nvSpPr>
        <p:spPr>
          <a:xfrm>
            <a:off x="5425319" y="14629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週期性即時工作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C60B42B-EE2F-9D3D-4C39-74B514525535}"/>
              </a:ext>
            </a:extLst>
          </p:cNvPr>
          <p:cNvSpPr txBox="1"/>
          <p:nvPr/>
        </p:nvSpPr>
        <p:spPr>
          <a:xfrm>
            <a:off x="4921122" y="5616539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Yapers Server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CA7769-F378-5921-4D9E-5C4ACAB41FE7}"/>
              </a:ext>
            </a:extLst>
          </p:cNvPr>
          <p:cNvSpPr txBox="1"/>
          <p:nvPr/>
        </p:nvSpPr>
        <p:spPr>
          <a:xfrm>
            <a:off x="4923317" y="5863251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Yapers Web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6720F47-9D33-0882-AD3F-961DBBED7953}"/>
              </a:ext>
            </a:extLst>
          </p:cNvPr>
          <p:cNvGrpSpPr/>
          <p:nvPr/>
        </p:nvGrpSpPr>
        <p:grpSpPr>
          <a:xfrm>
            <a:off x="1138173" y="2531553"/>
            <a:ext cx="3044423" cy="681705"/>
            <a:chOff x="1138173" y="2531553"/>
            <a:chExt cx="3044423" cy="681705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79C4B4D1-3842-E6CC-1926-A6F66917D48C}"/>
                </a:ext>
              </a:extLst>
            </p:cNvPr>
            <p:cNvSpPr txBox="1"/>
            <p:nvPr/>
          </p:nvSpPr>
          <p:spPr>
            <a:xfrm>
              <a:off x="1138173" y="2531553"/>
              <a:ext cx="304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3F749C"/>
                  </a:solidFill>
                </a:rPr>
                <a:t>可運行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Linux</a:t>
              </a:r>
              <a:r>
                <a:rPr kumimoji="1" lang="zh-TW" altLang="en-US" dirty="0">
                  <a:solidFill>
                    <a:srgbClr val="3F749C"/>
                  </a:solidFill>
                </a:rPr>
                <a:t>的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嵌入式開發板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586617A-18B2-CF39-5179-84CA0C8993BC}"/>
                </a:ext>
              </a:extLst>
            </p:cNvPr>
            <p:cNvSpPr txBox="1"/>
            <p:nvPr/>
          </p:nvSpPr>
          <p:spPr>
            <a:xfrm>
              <a:off x="1203064" y="2874704"/>
              <a:ext cx="2635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kumimoji="1"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目前支援</a:t>
              </a:r>
              <a:r>
                <a:rPr kumimoji="1"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Raspberry Pi 4B)</a:t>
              </a:r>
              <a:endPara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41ABF30-78CD-DDBE-B4F9-8F130E285398}"/>
              </a:ext>
            </a:extLst>
          </p:cNvPr>
          <p:cNvSpPr txBox="1"/>
          <p:nvPr/>
        </p:nvSpPr>
        <p:spPr>
          <a:xfrm>
            <a:off x="5919196" y="18267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事件驅動的即時工作</a:t>
            </a: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61EA30C-2C4B-AA4B-3B28-77A0A6495372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651155" y="2011447"/>
            <a:ext cx="268041" cy="0"/>
          </a:xfrm>
          <a:prstGeom prst="line">
            <a:avLst/>
          </a:prstGeom>
          <a:ln>
            <a:solidFill>
              <a:srgbClr val="FF98C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F9D33C-B9EE-E219-9C5F-DE61AF8119A2}"/>
              </a:ext>
            </a:extLst>
          </p:cNvPr>
          <p:cNvSpPr txBox="1"/>
          <p:nvPr/>
        </p:nvSpPr>
        <p:spPr>
          <a:xfrm>
            <a:off x="2126885" y="4594935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3F749C"/>
                </a:solidFill>
              </a:rPr>
              <a:t>系統組態</a:t>
            </a:r>
            <a:endParaRPr kumimoji="1" lang="en-US" altLang="zh-TW" dirty="0">
              <a:solidFill>
                <a:srgbClr val="3F749C"/>
              </a:solidFill>
            </a:endParaRPr>
          </a:p>
          <a:p>
            <a:r>
              <a:rPr kumimoji="1" lang="zh-TW" altLang="en-US" dirty="0">
                <a:solidFill>
                  <a:srgbClr val="3F749C"/>
                </a:solidFill>
              </a:rPr>
              <a:t>工作定義</a:t>
            </a:r>
            <a:endParaRPr kumimoji="1" lang="en-US" altLang="zh-TW" dirty="0">
              <a:solidFill>
                <a:srgbClr val="3F749C"/>
              </a:solidFill>
            </a:endParaRPr>
          </a:p>
          <a:p>
            <a:r>
              <a:rPr kumimoji="1" lang="zh-TW" altLang="en-US" dirty="0">
                <a:solidFill>
                  <a:srgbClr val="3F749C"/>
                </a:solidFill>
              </a:rPr>
              <a:t>工作開發</a:t>
            </a:r>
            <a:endParaRPr kumimoji="1" lang="en-US" altLang="zh-TW" dirty="0">
              <a:solidFill>
                <a:srgbClr val="3F749C"/>
              </a:solidFill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4D74D74B-7924-B059-517C-8ECFAC2148B3}"/>
              </a:ext>
            </a:extLst>
          </p:cNvPr>
          <p:cNvGrpSpPr/>
          <p:nvPr/>
        </p:nvGrpSpPr>
        <p:grpSpPr>
          <a:xfrm>
            <a:off x="4992079" y="4485482"/>
            <a:ext cx="547328" cy="273332"/>
            <a:chOff x="4992079" y="4485482"/>
            <a:chExt cx="547328" cy="273332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48E55EE6-9EB3-5D7F-092B-0805A3A60918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4" y="4595131"/>
              <a:ext cx="0" cy="163683"/>
            </a:xfrm>
            <a:prstGeom prst="line">
              <a:avLst/>
            </a:prstGeom>
            <a:ln>
              <a:solidFill>
                <a:srgbClr val="FF7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3E3F2651-7E2F-A5C2-88C7-09ABB3AB3266}"/>
                </a:ext>
              </a:extLst>
            </p:cNvPr>
            <p:cNvCxnSpPr/>
            <p:nvPr/>
          </p:nvCxnSpPr>
          <p:spPr>
            <a:xfrm flipV="1">
              <a:off x="4992079" y="4485482"/>
              <a:ext cx="547328" cy="109649"/>
            </a:xfrm>
            <a:prstGeom prst="line">
              <a:avLst/>
            </a:prstGeom>
            <a:ln>
              <a:solidFill>
                <a:srgbClr val="FF7E7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2320D96-FD93-F88D-2CD1-835E77A9E76D}"/>
              </a:ext>
            </a:extLst>
          </p:cNvPr>
          <p:cNvSpPr txBox="1"/>
          <p:nvPr/>
        </p:nvSpPr>
        <p:spPr>
          <a:xfrm>
            <a:off x="5574456" y="4037221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Earliest Deadline First (EDF)</a:t>
            </a:r>
          </a:p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Rate Monotonic (RM)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30FF96B-532B-7DCA-4D58-036358DD0490}"/>
              </a:ext>
            </a:extLst>
          </p:cNvPr>
          <p:cNvSpPr txBox="1"/>
          <p:nvPr/>
        </p:nvSpPr>
        <p:spPr>
          <a:xfrm>
            <a:off x="4911554" y="5343906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Yapers Database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F5878EE-3C3E-266C-2C0C-C69D083699D1}"/>
              </a:ext>
            </a:extLst>
          </p:cNvPr>
          <p:cNvGrpSpPr/>
          <p:nvPr/>
        </p:nvGrpSpPr>
        <p:grpSpPr>
          <a:xfrm>
            <a:off x="3776943" y="1616973"/>
            <a:ext cx="857927" cy="840496"/>
            <a:chOff x="3678702" y="1616973"/>
            <a:chExt cx="857927" cy="840496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F29EAABA-B0A1-EDED-7DD1-42559956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594" y="1616973"/>
              <a:ext cx="672451" cy="637367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BAB515A6-116D-AEEE-7B88-82A1C9CBBF4B}"/>
                </a:ext>
              </a:extLst>
            </p:cNvPr>
            <p:cNvSpPr txBox="1"/>
            <p:nvPr/>
          </p:nvSpPr>
          <p:spPr>
            <a:xfrm>
              <a:off x="3678702" y="2180470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Udoo Bolt</a:t>
              </a:r>
              <a:endParaRPr kumimoji="1" lang="zh-TW" altLang="en-US" sz="1200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F4E890A-BFD6-FDEE-84D5-890A78033BF4}"/>
              </a:ext>
            </a:extLst>
          </p:cNvPr>
          <p:cNvGrpSpPr/>
          <p:nvPr/>
        </p:nvGrpSpPr>
        <p:grpSpPr>
          <a:xfrm>
            <a:off x="2769990" y="1608115"/>
            <a:ext cx="1100686" cy="867676"/>
            <a:chOff x="2717091" y="1608115"/>
            <a:chExt cx="1100686" cy="867676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C7B98C55-7E7D-2051-CBD0-ED6E493A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0308" y="1608115"/>
              <a:ext cx="1078445" cy="603929"/>
            </a:xfrm>
            <a:prstGeom prst="rect">
              <a:avLst/>
            </a:prstGeom>
          </p:spPr>
        </p:pic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81938C1-D41B-11F3-E2F1-0566B839ABE7}"/>
                </a:ext>
              </a:extLst>
            </p:cNvPr>
            <p:cNvSpPr txBox="1"/>
            <p:nvPr/>
          </p:nvSpPr>
          <p:spPr>
            <a:xfrm>
              <a:off x="2717091" y="2198792"/>
              <a:ext cx="1100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Tinker Board 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4639FA3-762F-8776-FD14-ED6B9F17AD43}"/>
              </a:ext>
            </a:extLst>
          </p:cNvPr>
          <p:cNvGrpSpPr/>
          <p:nvPr/>
        </p:nvGrpSpPr>
        <p:grpSpPr>
          <a:xfrm>
            <a:off x="1676379" y="1653991"/>
            <a:ext cx="1165704" cy="816731"/>
            <a:chOff x="1706607" y="1653991"/>
            <a:chExt cx="1165704" cy="816731"/>
          </a:xfrm>
        </p:grpSpPr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B11BC217-55AB-6194-C3AE-DF75AEBE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405" y="1653991"/>
              <a:ext cx="835651" cy="561167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02ED37A6-A71D-563B-E901-5CB6F7EAEBDE}"/>
                </a:ext>
              </a:extLst>
            </p:cNvPr>
            <p:cNvSpPr txBox="1"/>
            <p:nvPr/>
          </p:nvSpPr>
          <p:spPr>
            <a:xfrm>
              <a:off x="1706607" y="2193723"/>
              <a:ext cx="1165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Amlogic SBCs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F5A0DAB-5466-A112-E8E4-377C435D362B}"/>
              </a:ext>
            </a:extLst>
          </p:cNvPr>
          <p:cNvGrpSpPr/>
          <p:nvPr/>
        </p:nvGrpSpPr>
        <p:grpSpPr>
          <a:xfrm>
            <a:off x="647582" y="1377899"/>
            <a:ext cx="1076999" cy="1101006"/>
            <a:chOff x="760937" y="1377899"/>
            <a:chExt cx="1076999" cy="1101006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F7B192C8-86F0-1BF0-7BD5-63AB6324D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393" y="1377899"/>
              <a:ext cx="1063543" cy="1063543"/>
            </a:xfrm>
            <a:prstGeom prst="rect">
              <a:avLst/>
            </a:prstGeom>
          </p:spPr>
        </p:pic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FA98829C-B29F-6121-C808-B5562A42D93C}"/>
                </a:ext>
              </a:extLst>
            </p:cNvPr>
            <p:cNvSpPr txBox="1"/>
            <p:nvPr/>
          </p:nvSpPr>
          <p:spPr>
            <a:xfrm>
              <a:off x="760937" y="2201906"/>
              <a:ext cx="10711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200" dirty="0"/>
                <a:t>Raspberry Pi</a:t>
              </a:r>
            </a:p>
          </p:txBody>
        </p:sp>
      </p:grp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82D68B1-C221-7A17-5ED0-577AC109C4AE}"/>
              </a:ext>
            </a:extLst>
          </p:cNvPr>
          <p:cNvSpPr txBox="1"/>
          <p:nvPr/>
        </p:nvSpPr>
        <p:spPr>
          <a:xfrm>
            <a:off x="2282360" y="5464044"/>
            <a:ext cx="19500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C/Python API</a:t>
            </a:r>
          </a:p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Variables</a:t>
            </a:r>
          </a:p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Files</a:t>
            </a:r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BD62C402-7745-F75F-686B-37A23B14C68A}"/>
              </a:ext>
            </a:extLst>
          </p:cNvPr>
          <p:cNvCxnSpPr>
            <a:cxnSpLocks/>
          </p:cNvCxnSpPr>
          <p:nvPr/>
        </p:nvCxnSpPr>
        <p:spPr>
          <a:xfrm>
            <a:off x="7034653" y="2766476"/>
            <a:ext cx="0" cy="30802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B4713C2A-FDC5-22BD-8385-CB63B90D86F0}"/>
              </a:ext>
            </a:extLst>
          </p:cNvPr>
          <p:cNvSpPr txBox="1"/>
          <p:nvPr/>
        </p:nvSpPr>
        <p:spPr>
          <a:xfrm>
            <a:off x="7057907" y="28647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SafeNPTU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EB555BC-0B2A-D557-55F7-3F1FC9AAA747}"/>
              </a:ext>
            </a:extLst>
          </p:cNvPr>
          <p:cNvSpPr txBox="1"/>
          <p:nvPr/>
        </p:nvSpPr>
        <p:spPr>
          <a:xfrm>
            <a:off x="7080040" y="313914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ecoScout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EF977E9-F4AE-1E7B-FF08-6CC34DC5B7C8}"/>
              </a:ext>
            </a:extLst>
          </p:cNvPr>
          <p:cNvGrpSpPr/>
          <p:nvPr/>
        </p:nvGrpSpPr>
        <p:grpSpPr>
          <a:xfrm>
            <a:off x="-890781" y="4010809"/>
            <a:ext cx="524256" cy="501053"/>
            <a:chOff x="-890781" y="3991475"/>
            <a:chExt cx="524256" cy="501053"/>
          </a:xfrm>
        </p:grpSpPr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C0375DAF-F141-F758-0147-E696A591D652}"/>
                </a:ext>
              </a:extLst>
            </p:cNvPr>
            <p:cNvCxnSpPr>
              <a:cxnSpLocks/>
            </p:cNvCxnSpPr>
            <p:nvPr/>
          </p:nvCxnSpPr>
          <p:spPr>
            <a:xfrm>
              <a:off x="-890781" y="4242001"/>
              <a:ext cx="524256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7CA37F3C-9C3D-15DD-A382-44B841395495}"/>
                </a:ext>
              </a:extLst>
            </p:cNvPr>
            <p:cNvSpPr/>
            <p:nvPr/>
          </p:nvSpPr>
          <p:spPr>
            <a:xfrm>
              <a:off x="-813319" y="4057335"/>
              <a:ext cx="369332" cy="369332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C5169AEB-7724-4A14-BD10-3E634FDEB622}"/>
                </a:ext>
              </a:extLst>
            </p:cNvPr>
            <p:cNvCxnSpPr>
              <a:cxnSpLocks/>
            </p:cNvCxnSpPr>
            <p:nvPr/>
          </p:nvCxnSpPr>
          <p:spPr>
            <a:xfrm>
              <a:off x="-628653" y="3991475"/>
              <a:ext cx="0" cy="50105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E2F7A7C-10B0-4180-785B-76DD3C0B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3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4931 L 0.36094 -0.0939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8" y="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94 -0.09399 L 0.42448 0.0136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48 0.01365 L 0.55608 0.0136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608 0.01365 L 0.50139 -0.0888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" y="-513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5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4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0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139 -0.08889 L 0.63472 -0.09329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278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72 -0.09352 L 0.68681 -0.23681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681 -0.23681 L 0.83802 -0.23172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500"/>
                            </p:stCondLst>
                            <p:childTnLst>
                              <p:par>
                                <p:cTn id="18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6" grpId="0"/>
      <p:bldP spid="26" grpId="1"/>
      <p:bldP spid="67" grpId="0"/>
      <p:bldP spid="67" grpId="1"/>
      <p:bldP spid="28" grpId="0"/>
      <p:bldP spid="30" grpId="0"/>
      <p:bldP spid="30" grpId="1"/>
      <p:bldP spid="31" grpId="0"/>
      <p:bldP spid="31" grpId="1"/>
      <p:bldP spid="54" grpId="0"/>
      <p:bldP spid="70" grpId="0"/>
      <p:bldP spid="70" grpId="1"/>
      <p:bldP spid="80" grpId="0"/>
      <p:bldP spid="80" grpId="1"/>
      <p:bldP spid="90" grpId="0"/>
      <p:bldP spid="90" grpId="1"/>
      <p:bldP spid="112" grpId="0"/>
      <p:bldP spid="112" grpId="1"/>
      <p:bldP spid="120" grpId="0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8113131-4F2D-0A9E-B17C-74B83A92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即時系統</a:t>
            </a:r>
            <a:r>
              <a:rPr lang="en-US" altLang="zh-TW" dirty="0"/>
              <a:t>(Real-Time Systems)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06A1F2-F704-2EE9-E56C-7F7D9ADF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0807"/>
            <a:ext cx="7543801" cy="2697038"/>
          </a:xfrm>
        </p:spPr>
        <p:txBody>
          <a:bodyPr/>
          <a:lstStyle/>
          <a:p>
            <a:r>
              <a:rPr lang="zh-TW" altLang="en-US" sz="2200" dirty="0">
                <a:latin typeface="Times New Roman" panose="02020603050405020304" pitchFamily="18" charset="0"/>
                <a:ea typeface="+mn-ea"/>
              </a:rPr>
              <a:t>考慮具有時間限制的工作，除正確完成工作執行外，亦追求在特定時間內完成工作的執行</a:t>
            </a:r>
            <a:endParaRPr lang="en-US" altLang="zh-TW" sz="2200" dirty="0">
              <a:latin typeface="Times New Roman" panose="02020603050405020304" pitchFamily="18" charset="0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zh-TW" altLang="en-US" sz="2200" dirty="0">
                <a:latin typeface="Times New Roman" panose="02020603050405020304" pitchFamily="18" charset="0"/>
                <a:ea typeface="+mn-ea"/>
              </a:rPr>
              <a:t>週期性即時工作模型</a:t>
            </a:r>
            <a:r>
              <a:rPr lang="en-US" altLang="zh-TW" baseline="30000" dirty="0">
                <a:latin typeface="Times New Roman" panose="02020603050405020304" pitchFamily="18" charset="0"/>
                <a:ea typeface="+mn-ea"/>
              </a:rPr>
              <a:t>*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</a:rPr>
              <a:t> – </a:t>
            </a:r>
            <a:r>
              <a:rPr lang="zh-TW" altLang="en-US" sz="2200" dirty="0">
                <a:latin typeface="Times New Roman" panose="02020603050405020304" pitchFamily="18" charset="0"/>
                <a:ea typeface="+mn-ea"/>
              </a:rPr>
              <a:t>即時工作</a:t>
            </a:r>
            <a:r>
              <a:rPr lang="en-US" altLang="zh-TW" sz="2200" dirty="0"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TW" sz="2200" i="1" dirty="0">
                <a:latin typeface="Times New Roman" panose="02020603050405020304" pitchFamily="18" charset="0"/>
                <a:ea typeface="+mn-ea"/>
              </a:rPr>
              <a:t>τ</a:t>
            </a:r>
            <a:r>
              <a:rPr lang="en-US" altLang="zh-TW" sz="2200" i="1" baseline="-25000" dirty="0">
                <a:latin typeface="Times New Roman" panose="02020603050405020304" pitchFamily="18" charset="0"/>
                <a:ea typeface="+mn-ea"/>
              </a:rPr>
              <a:t>i </a:t>
            </a:r>
            <a:r>
              <a:rPr lang="zh-TW" altLang="en-US" sz="2200" dirty="0">
                <a:latin typeface="Times New Roman" panose="02020603050405020304" pitchFamily="18" charset="0"/>
                <a:ea typeface="+mn-ea"/>
              </a:rPr>
              <a:t>具有以下參數：</a:t>
            </a:r>
            <a:endParaRPr lang="en-US" altLang="zh-TW" sz="2200" dirty="0">
              <a:latin typeface="Times New Roman" panose="02020603050405020304" pitchFamily="18" charset="0"/>
              <a:ea typeface="+mn-ea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zh-TW" sz="2000" i="1" dirty="0">
                <a:latin typeface="Times New Roman" panose="02020603050405020304" pitchFamily="18" charset="0"/>
                <a:ea typeface="+mn-ea"/>
              </a:rPr>
              <a:t>T</a:t>
            </a:r>
            <a:r>
              <a:rPr lang="en-US" altLang="zh-TW" sz="2000" baseline="-25000" dirty="0"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ea typeface="+mn-ea"/>
              </a:rPr>
              <a:t> : </a:t>
            </a:r>
            <a:r>
              <a:rPr lang="zh-TW" altLang="en-US" sz="2000" dirty="0">
                <a:latin typeface="Times New Roman" panose="02020603050405020304" pitchFamily="18" charset="0"/>
                <a:ea typeface="+mn-ea"/>
              </a:rPr>
              <a:t>週期</a:t>
            </a:r>
            <a:endParaRPr lang="en-US" altLang="zh-TW" sz="2000" dirty="0">
              <a:latin typeface="Times New Roman" panose="02020603050405020304" pitchFamily="18" charset="0"/>
              <a:ea typeface="+mn-ea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zh-TW" sz="2000" i="1" dirty="0">
                <a:latin typeface="Times New Roman" panose="02020603050405020304" pitchFamily="18" charset="0"/>
                <a:ea typeface="+mn-ea"/>
              </a:rPr>
              <a:t>D</a:t>
            </a:r>
            <a:r>
              <a:rPr lang="en-US" altLang="zh-TW" sz="2000" baseline="-25000" dirty="0"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ea typeface="+mn-ea"/>
              </a:rPr>
              <a:t> : </a:t>
            </a:r>
            <a:r>
              <a:rPr lang="zh-TW" altLang="en-US" sz="2000" dirty="0">
                <a:latin typeface="Times New Roman" panose="02020603050405020304" pitchFamily="18" charset="0"/>
                <a:ea typeface="+mn-ea"/>
              </a:rPr>
              <a:t>截限時間</a:t>
            </a:r>
            <a:endParaRPr lang="en-US" altLang="zh-TW" sz="2000" dirty="0">
              <a:latin typeface="Times New Roman" panose="02020603050405020304" pitchFamily="18" charset="0"/>
              <a:ea typeface="+mn-ea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zh-TW" sz="2000" i="1" dirty="0">
                <a:latin typeface="Times New Roman" panose="02020603050405020304" pitchFamily="18" charset="0"/>
                <a:ea typeface="+mn-ea"/>
              </a:rPr>
              <a:t>C</a:t>
            </a:r>
            <a:r>
              <a:rPr lang="en-US" altLang="zh-TW" sz="2000" baseline="-25000" dirty="0">
                <a:latin typeface="Times New Roman" panose="02020603050405020304" pitchFamily="18" charset="0"/>
                <a:ea typeface="+mn-ea"/>
              </a:rPr>
              <a:t>i</a:t>
            </a:r>
            <a:r>
              <a:rPr lang="en-US" altLang="zh-TW" sz="2000" dirty="0">
                <a:latin typeface="Times New Roman" panose="02020603050405020304" pitchFamily="18" charset="0"/>
                <a:ea typeface="+mn-ea"/>
              </a:rPr>
              <a:t> : </a:t>
            </a:r>
            <a:r>
              <a:rPr lang="zh-TW" altLang="en-US" sz="2000" dirty="0">
                <a:latin typeface="Times New Roman" panose="02020603050405020304" pitchFamily="18" charset="0"/>
                <a:ea typeface="+mn-ea"/>
              </a:rPr>
              <a:t>最差情況下的執行時間</a:t>
            </a:r>
            <a:endParaRPr lang="zh-TW" altLang="en-US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F14EA09-B6FA-BFB6-8CFB-B9564EC9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9" y="6080579"/>
            <a:ext cx="755914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itchFamily="18" charset="0"/>
              </a:rPr>
              <a:t>* C. L. Liu and James W. Layland, </a:t>
            </a:r>
            <a:r>
              <a:rPr lang="en-US" altLang="en-US" sz="1200" dirty="0">
                <a:latin typeface="Times New Roman" pitchFamily="18" charset="0"/>
              </a:rPr>
              <a:t>“</a:t>
            </a:r>
            <a:r>
              <a:rPr lang="en-US" altLang="zh-TW" sz="1200" dirty="0">
                <a:latin typeface="Times New Roman" pitchFamily="18" charset="0"/>
              </a:rPr>
              <a:t>Scheduling Algorithms for Multiprogramming in a Hard Real-Time Environment,</a:t>
            </a:r>
            <a:r>
              <a:rPr lang="en-US" altLang="en-US" sz="1200" dirty="0">
                <a:latin typeface="Times New Roman" pitchFamily="18" charset="0"/>
              </a:rPr>
              <a:t>”</a:t>
            </a:r>
            <a:r>
              <a:rPr lang="en-US" altLang="zh-TW" sz="1200" dirty="0">
                <a:latin typeface="Times New Roman" pitchFamily="18" charset="0"/>
              </a:rPr>
              <a:t> </a:t>
            </a:r>
          </a:p>
          <a:p>
            <a:r>
              <a:rPr lang="en-US" altLang="zh-TW" sz="1200" dirty="0">
                <a:latin typeface="Times New Roman" pitchFamily="18" charset="0"/>
              </a:rPr>
              <a:t>   Journal of the ACM, Vol. 20, Issue 1, pp. 46-61, Jan. 1973.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ECD2A0A-C6DC-EE09-F6EF-624C609195C9}"/>
              </a:ext>
            </a:extLst>
          </p:cNvPr>
          <p:cNvCxnSpPr/>
          <p:nvPr/>
        </p:nvCxnSpPr>
        <p:spPr>
          <a:xfrm>
            <a:off x="106018" y="6040823"/>
            <a:ext cx="4770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39">
            <a:extLst>
              <a:ext uri="{FF2B5EF4-FFF2-40B4-BE49-F238E27FC236}">
                <a16:creationId xmlns:a16="http://schemas.microsoft.com/office/drawing/2014/main" id="{CE670546-C5CE-8F0E-C66D-4D182EF34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661" y="4096991"/>
            <a:ext cx="1111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1400" i="1" dirty="0">
                <a:latin typeface="Times New Roman" charset="0"/>
              </a:rPr>
              <a:t>截限時間</a:t>
            </a:r>
            <a:r>
              <a:rPr lang="en-US" altLang="zh-TW" sz="1400" i="1" dirty="0">
                <a:latin typeface="Times New Roman" charset="0"/>
              </a:rPr>
              <a:t> D</a:t>
            </a:r>
            <a:r>
              <a:rPr lang="en-US" altLang="zh-TW" sz="1400" i="1" baseline="-25000" dirty="0">
                <a:latin typeface="Times New Roman" charset="0"/>
              </a:rPr>
              <a:t>i</a:t>
            </a:r>
            <a:endParaRPr lang="zh-TW" altLang="en-US" sz="1400" i="1" baseline="-25000" dirty="0">
              <a:latin typeface="Times New Roman" charset="0"/>
            </a:endParaRPr>
          </a:p>
        </p:txBody>
      </p:sp>
      <p:sp>
        <p:nvSpPr>
          <p:cNvPr id="9" name="Rectangle 154">
            <a:extLst>
              <a:ext uri="{FF2B5EF4-FFF2-40B4-BE49-F238E27FC236}">
                <a16:creationId xmlns:a16="http://schemas.microsoft.com/office/drawing/2014/main" id="{0287D885-55A9-A6FF-9614-3D04809CA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501" y="5529972"/>
            <a:ext cx="9524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1600" i="1" dirty="0">
                <a:latin typeface="Times New Roman" charset="0"/>
              </a:rPr>
              <a:t>週期</a:t>
            </a:r>
            <a:r>
              <a:rPr lang="en-US" altLang="zh-TW" sz="1600" i="1" dirty="0">
                <a:latin typeface="Times New Roman" charset="0"/>
              </a:rPr>
              <a:t> </a:t>
            </a:r>
            <a:r>
              <a:rPr lang="en-US" altLang="zh-TW" sz="1600" i="1" dirty="0" err="1">
                <a:latin typeface="Times New Roman" charset="0"/>
              </a:rPr>
              <a:t>T</a:t>
            </a:r>
            <a:r>
              <a:rPr lang="en-US" altLang="zh-TW" sz="1600" i="1" baseline="-25000" dirty="0" err="1">
                <a:latin typeface="Times New Roman" charset="0"/>
              </a:rPr>
              <a:t>i</a:t>
            </a:r>
            <a:endParaRPr lang="zh-TW" altLang="en-US" sz="1600" i="1" baseline="-25000" dirty="0">
              <a:latin typeface="Times New Roman" charset="0"/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9C97B567-0C6B-2533-D3F0-B2725B186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0543" y="5072772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C4D2FD56-9439-97F3-32A2-D7D3E2907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743" y="469177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3E7CCB7D-1D24-6E6E-1EBE-843EF961F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7943" y="469177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C77CE80C-2C74-34DD-5E88-B00D980DFC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143" y="469177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285DDF13-D7BE-DB4B-45B1-DC7902BDE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8343" y="469177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B48BDBB5-E242-2D5F-566B-8D85CCD5A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343" y="5072772"/>
            <a:ext cx="381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04DD40EA-C189-8147-7D8D-F94E64E40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543" y="5072772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1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5E5F804E-1F28-91DA-725F-55507E45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543" y="5072772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1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F687ED07-132B-FD7F-0C43-4FBEE85F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943" y="5072772"/>
            <a:ext cx="129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1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34621E08-5889-A5A1-2121-8C1D063E1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279" y="4938628"/>
            <a:ext cx="4940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DFAE2861-07F6-3EA9-2C36-BC0A7FD9FB25}"/>
              </a:ext>
            </a:extLst>
          </p:cNvPr>
          <p:cNvSpPr>
            <a:spLocks/>
          </p:cNvSpPr>
          <p:nvPr/>
        </p:nvSpPr>
        <p:spPr bwMode="auto">
          <a:xfrm rot="-5400000">
            <a:off x="2701643" y="4653672"/>
            <a:ext cx="152400" cy="1600200"/>
          </a:xfrm>
          <a:prstGeom prst="leftBrace">
            <a:avLst>
              <a:gd name="adj1" fmla="val 7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5E4AEF86-2815-0EF2-472E-EA7C70E77406}"/>
              </a:ext>
            </a:extLst>
          </p:cNvPr>
          <p:cNvSpPr>
            <a:spLocks/>
          </p:cNvSpPr>
          <p:nvPr/>
        </p:nvSpPr>
        <p:spPr bwMode="auto">
          <a:xfrm rot="-5400000">
            <a:off x="4317344" y="4691607"/>
            <a:ext cx="161614" cy="1559983"/>
          </a:xfrm>
          <a:prstGeom prst="leftBrace">
            <a:avLst>
              <a:gd name="adj1" fmla="val 7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2" name="AutoShape 18">
            <a:extLst>
              <a:ext uri="{FF2B5EF4-FFF2-40B4-BE49-F238E27FC236}">
                <a16:creationId xmlns:a16="http://schemas.microsoft.com/office/drawing/2014/main" id="{9210C254-3313-F284-3CB1-C056822970F2}"/>
              </a:ext>
            </a:extLst>
          </p:cNvPr>
          <p:cNvSpPr>
            <a:spLocks/>
          </p:cNvSpPr>
          <p:nvPr/>
        </p:nvSpPr>
        <p:spPr bwMode="auto">
          <a:xfrm rot="-5400000">
            <a:off x="5922785" y="4696848"/>
            <a:ext cx="151132" cy="1559984"/>
          </a:xfrm>
          <a:prstGeom prst="leftBrace">
            <a:avLst>
              <a:gd name="adj1" fmla="val 7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A6BC99-4A62-ABF0-ED3B-8283982FED6F}"/>
              </a:ext>
            </a:extLst>
          </p:cNvPr>
          <p:cNvSpPr/>
          <p:nvPr/>
        </p:nvSpPr>
        <p:spPr>
          <a:xfrm>
            <a:off x="2241268" y="4839410"/>
            <a:ext cx="792163" cy="2159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6A284E-15A2-7C32-1E3D-78BC4D84401B}"/>
              </a:ext>
            </a:extLst>
          </p:cNvPr>
          <p:cNvSpPr/>
          <p:nvPr/>
        </p:nvSpPr>
        <p:spPr>
          <a:xfrm>
            <a:off x="3846575" y="4839410"/>
            <a:ext cx="792163" cy="2159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5E2BA8-2012-961D-E117-04B36874EDE4}"/>
              </a:ext>
            </a:extLst>
          </p:cNvPr>
          <p:cNvSpPr/>
          <p:nvPr/>
        </p:nvSpPr>
        <p:spPr>
          <a:xfrm>
            <a:off x="5813972" y="4839410"/>
            <a:ext cx="792163" cy="2159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Rectangle 154">
            <a:extLst>
              <a:ext uri="{FF2B5EF4-FFF2-40B4-BE49-F238E27FC236}">
                <a16:creationId xmlns:a16="http://schemas.microsoft.com/office/drawing/2014/main" id="{4C317BC3-81F7-6D45-E6C5-DC348D589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962" y="5539384"/>
            <a:ext cx="647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600" i="1" dirty="0">
                <a:latin typeface="Times New Roman" charset="0"/>
              </a:rPr>
              <a:t>T</a:t>
            </a:r>
            <a:r>
              <a:rPr lang="en-US" altLang="zh-TW" sz="1600" i="1" baseline="-25000" dirty="0">
                <a:latin typeface="Times New Roman" charset="0"/>
              </a:rPr>
              <a:t>i</a:t>
            </a:r>
            <a:endParaRPr lang="zh-TW" altLang="en-US" sz="1600" i="1" baseline="-25000" dirty="0">
              <a:latin typeface="Times New Roman" charset="0"/>
            </a:endParaRPr>
          </a:p>
        </p:txBody>
      </p:sp>
      <p:sp>
        <p:nvSpPr>
          <p:cNvPr id="27" name="Rectangle 154">
            <a:extLst>
              <a:ext uri="{FF2B5EF4-FFF2-40B4-BE49-F238E27FC236}">
                <a16:creationId xmlns:a16="http://schemas.microsoft.com/office/drawing/2014/main" id="{BFC907A5-476C-F4E7-D141-CE8554337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45" y="5539384"/>
            <a:ext cx="647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600" i="1" dirty="0">
                <a:latin typeface="Times New Roman" charset="0"/>
              </a:rPr>
              <a:t>T</a:t>
            </a:r>
            <a:r>
              <a:rPr lang="en-US" altLang="zh-TW" sz="1600" i="1" baseline="-25000" dirty="0">
                <a:latin typeface="Times New Roman" charset="0"/>
              </a:rPr>
              <a:t>i</a:t>
            </a:r>
            <a:endParaRPr lang="zh-TW" altLang="en-US" sz="1600" i="1" baseline="-25000" dirty="0">
              <a:latin typeface="Times New Roman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A56D0DA-EBA6-A1BB-4CE8-176B75742F44}"/>
              </a:ext>
            </a:extLst>
          </p:cNvPr>
          <p:cNvCxnSpPr/>
          <p:nvPr/>
        </p:nvCxnSpPr>
        <p:spPr>
          <a:xfrm rot="5400000">
            <a:off x="3069149" y="4875129"/>
            <a:ext cx="503237" cy="0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5C8F6BC-11E3-00E7-E1EF-0E13C5FB5137}"/>
              </a:ext>
            </a:extLst>
          </p:cNvPr>
          <p:cNvCxnSpPr/>
          <p:nvPr/>
        </p:nvCxnSpPr>
        <p:spPr>
          <a:xfrm rot="5400000">
            <a:off x="4653474" y="4875129"/>
            <a:ext cx="503237" cy="0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8AC35E4-1047-068E-7A30-8CF065F3AD81}"/>
              </a:ext>
            </a:extLst>
          </p:cNvPr>
          <p:cNvCxnSpPr/>
          <p:nvPr/>
        </p:nvCxnSpPr>
        <p:spPr>
          <a:xfrm rot="5400000">
            <a:off x="6237799" y="4875129"/>
            <a:ext cx="503237" cy="0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utoShape 16">
            <a:extLst>
              <a:ext uri="{FF2B5EF4-FFF2-40B4-BE49-F238E27FC236}">
                <a16:creationId xmlns:a16="http://schemas.microsoft.com/office/drawing/2014/main" id="{F2F6549B-11EF-82B4-0592-5725F2FC5653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2528606" y="3831347"/>
            <a:ext cx="215900" cy="1368425"/>
          </a:xfrm>
          <a:prstGeom prst="leftBrace">
            <a:avLst>
              <a:gd name="adj1" fmla="val 792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" name="Rectangle 139">
            <a:extLst>
              <a:ext uri="{FF2B5EF4-FFF2-40B4-BE49-F238E27FC236}">
                <a16:creationId xmlns:a16="http://schemas.microsoft.com/office/drawing/2014/main" id="{8CE054E2-52F4-9FE9-D09E-877C3EE6E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44" y="4106996"/>
            <a:ext cx="14702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1600" i="1" dirty="0">
                <a:solidFill>
                  <a:srgbClr val="0070C0"/>
                </a:solidFill>
                <a:latin typeface="Times New Roman" charset="0"/>
              </a:rPr>
              <a:t>滿足截限時間</a:t>
            </a:r>
            <a:endParaRPr lang="en-US" altLang="zh-TW" sz="1600" i="1" dirty="0">
              <a:solidFill>
                <a:srgbClr val="0070C0"/>
              </a:solidFill>
              <a:latin typeface="Times New Roman" charset="0"/>
            </a:endParaRPr>
          </a:p>
          <a:p>
            <a:pPr algn="ctr" eaLnBrk="1" hangingPunct="1"/>
            <a:r>
              <a:rPr lang="en-US" altLang="zh-TW" sz="1600" i="1" dirty="0">
                <a:solidFill>
                  <a:srgbClr val="0070C0"/>
                </a:solidFill>
                <a:latin typeface="Times New Roman" charset="0"/>
              </a:rPr>
              <a:t>(meet deadline)</a:t>
            </a:r>
            <a:endParaRPr lang="zh-TW" altLang="en-US" sz="1600" i="1" baseline="-25000" dirty="0">
              <a:solidFill>
                <a:srgbClr val="0070C0"/>
              </a:solidFill>
              <a:latin typeface="Times New Roman" charset="0"/>
            </a:endParaRPr>
          </a:p>
        </p:txBody>
      </p:sp>
      <p:sp>
        <p:nvSpPr>
          <p:cNvPr id="33" name="Rectangle 139">
            <a:extLst>
              <a:ext uri="{FF2B5EF4-FFF2-40B4-BE49-F238E27FC236}">
                <a16:creationId xmlns:a16="http://schemas.microsoft.com/office/drawing/2014/main" id="{160E1BCD-0CDA-7BE4-7DC4-1A55D25F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501" y="4038734"/>
            <a:ext cx="14478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1600" i="1">
                <a:solidFill>
                  <a:srgbClr val="FF0000"/>
                </a:solidFill>
                <a:latin typeface="Times New Roman" charset="0"/>
              </a:rPr>
              <a:t>違反截限時間</a:t>
            </a:r>
            <a:endParaRPr lang="en-US" altLang="zh-TW" sz="1600" i="1" dirty="0">
              <a:solidFill>
                <a:srgbClr val="FF0000"/>
              </a:solidFill>
              <a:latin typeface="Times New Roman" charset="0"/>
            </a:endParaRPr>
          </a:p>
          <a:p>
            <a:pPr algn="ctr" eaLnBrk="1" hangingPunct="1"/>
            <a:r>
              <a:rPr lang="en-US" altLang="zh-TW" sz="1600" i="1" dirty="0">
                <a:solidFill>
                  <a:srgbClr val="FF0000"/>
                </a:solidFill>
                <a:latin typeface="Times New Roman" charset="0"/>
              </a:rPr>
              <a:t>(miss deadline)</a:t>
            </a:r>
            <a:endParaRPr lang="zh-TW" altLang="en-US" sz="1600" i="1" baseline="-2500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BD5B-08C8-D8E7-00CC-DAE0016F0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83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A0AD6A-8304-0826-85DE-C2CA54DF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即時工作排程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75344B-EC25-A013-B8D5-C079DE0C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0808"/>
            <a:ext cx="7543801" cy="19421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對一組週期性即時工作 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T={</a:t>
            </a:r>
            <a:r>
              <a:rPr lang="en-US" altLang="zh-TW" sz="3200" i="1" dirty="0">
                <a:latin typeface="Times New Roman" panose="02020603050405020304" pitchFamily="18" charset="0"/>
                <a:ea typeface="+mn-ea"/>
              </a:rPr>
              <a:t>τ</a:t>
            </a:r>
            <a:r>
              <a:rPr lang="en-US" altLang="zh-TW" sz="2400" i="1" baseline="-25000" dirty="0">
                <a:latin typeface="Times New Roman" panose="02020603050405020304" pitchFamily="18" charset="0"/>
                <a:ea typeface="+mn-ea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altLang="zh-TW" sz="3200" i="1" dirty="0">
                <a:latin typeface="Times New Roman" panose="02020603050405020304" pitchFamily="18" charset="0"/>
                <a:ea typeface="+mn-ea"/>
              </a:rPr>
              <a:t>τ</a:t>
            </a:r>
            <a:r>
              <a:rPr lang="en-US" altLang="zh-TW" sz="2800" i="1" baseline="-25000" dirty="0">
                <a:latin typeface="Times New Roman" panose="02020603050405020304" pitchFamily="18" charset="0"/>
                <a:ea typeface="+mn-ea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mr-IN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…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 , </a:t>
            </a:r>
            <a:r>
              <a:rPr lang="en-US" altLang="zh-TW" sz="3200" i="1" dirty="0">
                <a:latin typeface="Times New Roman" panose="02020603050405020304" pitchFamily="18" charset="0"/>
                <a:ea typeface="+mn-ea"/>
              </a:rPr>
              <a:t>τ</a:t>
            </a:r>
            <a:r>
              <a:rPr lang="en-US" altLang="zh-TW" sz="2800" i="1" baseline="-25000" dirty="0">
                <a:latin typeface="Times New Roman" panose="02020603050405020304" pitchFamily="18" charset="0"/>
                <a:ea typeface="+mn-ea"/>
              </a:rPr>
              <a:t>n</a:t>
            </a:r>
            <a:r>
              <a:rPr lang="en-US" altLang="zh-TW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 }</a:t>
            </a:r>
            <a:r>
              <a:rPr lang="zh-TW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即時工作排程方法</a:t>
            </a:r>
            <a:r>
              <a:rPr lang="zh-TW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Times New Roman"/>
              </a:rPr>
              <a:t>的作用就是決定工作執行的順序並保證所有工作都能滿足時間限制</a:t>
            </a:r>
            <a:endParaRPr lang="en-US" altLang="zh-TW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Times New Roman"/>
            </a:endParaRPr>
          </a:p>
          <a:p>
            <a:pPr>
              <a:lnSpc>
                <a:spcPct val="110000"/>
              </a:lnSpc>
            </a:pPr>
            <a:endParaRPr kumimoji="1" lang="zh-TW" alt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D18BB2F0-92DC-8184-F277-11C4C02EF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4132" y="4489802"/>
            <a:ext cx="309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Line 23">
            <a:extLst>
              <a:ext uri="{FF2B5EF4-FFF2-40B4-BE49-F238E27FC236}">
                <a16:creationId xmlns:a16="http://schemas.microsoft.com/office/drawing/2014/main" id="{BD600C9C-1CA8-9209-8639-D0FE209C8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4132" y="5099926"/>
            <a:ext cx="309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Line 33">
            <a:extLst>
              <a:ext uri="{FF2B5EF4-FFF2-40B4-BE49-F238E27FC236}">
                <a16:creationId xmlns:a16="http://schemas.microsoft.com/office/drawing/2014/main" id="{0A586A40-6141-B3C3-06B5-F322E66B4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719" y="4065422"/>
            <a:ext cx="3097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9D23449E-D78D-9379-D616-27CB3CDB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746" y="3896090"/>
            <a:ext cx="203438" cy="1644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9" name="Text Box 223">
            <a:extLst>
              <a:ext uri="{FF2B5EF4-FFF2-40B4-BE49-F238E27FC236}">
                <a16:creationId xmlns:a16="http://schemas.microsoft.com/office/drawing/2014/main" id="{279319D5-D271-DCB7-5919-70E793F7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27" y="3769852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i</a:t>
            </a:r>
          </a:p>
        </p:txBody>
      </p:sp>
      <p:sp>
        <p:nvSpPr>
          <p:cNvPr id="10" name="Text Box 223">
            <a:extLst>
              <a:ext uri="{FF2B5EF4-FFF2-40B4-BE49-F238E27FC236}">
                <a16:creationId xmlns:a16="http://schemas.microsoft.com/office/drawing/2014/main" id="{7EA32657-59B5-DAD5-A55C-0D8089B8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870" y="4165537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j</a:t>
            </a:r>
          </a:p>
        </p:txBody>
      </p:sp>
      <p:sp>
        <p:nvSpPr>
          <p:cNvPr id="11" name="Text Box 223">
            <a:extLst>
              <a:ext uri="{FF2B5EF4-FFF2-40B4-BE49-F238E27FC236}">
                <a16:creationId xmlns:a16="http://schemas.microsoft.com/office/drawing/2014/main" id="{6F59E4EF-4D88-F12F-18F7-109F9D88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489" y="4791820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k</a:t>
            </a:r>
          </a:p>
        </p:txBody>
      </p:sp>
      <p:sp>
        <p:nvSpPr>
          <p:cNvPr id="12" name="Rectangle 38">
            <a:extLst>
              <a:ext uri="{FF2B5EF4-FFF2-40B4-BE49-F238E27FC236}">
                <a16:creationId xmlns:a16="http://schemas.microsoft.com/office/drawing/2014/main" id="{0AFEDE4F-41A4-1BE6-2F5F-590A14603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074" y="4930489"/>
            <a:ext cx="356235" cy="1630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F2717AF3-2A5C-AA07-50C0-E0CBDAEE0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99" y="4320753"/>
            <a:ext cx="669952" cy="169436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id="{5FD010BA-B9E7-D6D4-8516-24E863258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173" y="3896483"/>
            <a:ext cx="203438" cy="1644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15" name="Rectangle 38">
            <a:extLst>
              <a:ext uri="{FF2B5EF4-FFF2-40B4-BE49-F238E27FC236}">
                <a16:creationId xmlns:a16="http://schemas.microsoft.com/office/drawing/2014/main" id="{86D3B43B-BD77-BDFB-1796-F3D916B0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611" y="4935922"/>
            <a:ext cx="621745" cy="16326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0446561-CCE5-D079-7526-7DFC5C33A12E}"/>
              </a:ext>
            </a:extLst>
          </p:cNvPr>
          <p:cNvCxnSpPr/>
          <p:nvPr/>
        </p:nvCxnSpPr>
        <p:spPr>
          <a:xfrm>
            <a:off x="3053949" y="3777321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D11FAB9-E525-4BB0-1239-B448E8BAF673}"/>
              </a:ext>
            </a:extLst>
          </p:cNvPr>
          <p:cNvCxnSpPr/>
          <p:nvPr/>
        </p:nvCxnSpPr>
        <p:spPr>
          <a:xfrm>
            <a:off x="3891131" y="4203681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6A386EB-12F1-CA23-93BA-5156BC4C54AF}"/>
              </a:ext>
            </a:extLst>
          </p:cNvPr>
          <p:cNvCxnSpPr/>
          <p:nvPr/>
        </p:nvCxnSpPr>
        <p:spPr>
          <a:xfrm>
            <a:off x="3261371" y="4800097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3E4CF04-A74D-F474-5570-AD34142A1645}"/>
              </a:ext>
            </a:extLst>
          </p:cNvPr>
          <p:cNvCxnSpPr/>
          <p:nvPr/>
        </p:nvCxnSpPr>
        <p:spPr>
          <a:xfrm flipV="1">
            <a:off x="1430746" y="3765795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0233D41-BAFD-B6B0-379F-DA528079676A}"/>
              </a:ext>
            </a:extLst>
          </p:cNvPr>
          <p:cNvCxnSpPr/>
          <p:nvPr/>
        </p:nvCxnSpPr>
        <p:spPr>
          <a:xfrm flipV="1">
            <a:off x="2015262" y="4197911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9B25025-5183-D683-062C-BB449284CE36}"/>
              </a:ext>
            </a:extLst>
          </p:cNvPr>
          <p:cNvCxnSpPr/>
          <p:nvPr/>
        </p:nvCxnSpPr>
        <p:spPr>
          <a:xfrm flipV="1">
            <a:off x="1653384" y="4800097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061C49-0EE3-AD60-5FFD-081F40EE8BB9}"/>
              </a:ext>
            </a:extLst>
          </p:cNvPr>
          <p:cNvSpPr txBox="1"/>
          <p:nvPr/>
        </p:nvSpPr>
        <p:spPr>
          <a:xfrm>
            <a:off x="4285377" y="503034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kumimoji="1" lang="zh-TW" altLang="en-US" sz="1100" i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Line 4">
            <a:extLst>
              <a:ext uri="{FF2B5EF4-FFF2-40B4-BE49-F238E27FC236}">
                <a16:creationId xmlns:a16="http://schemas.microsoft.com/office/drawing/2014/main" id="{19EE4D86-5F1F-97A7-AC2E-D87B108F3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081" y="4489801"/>
            <a:ext cx="309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B36C113B-944F-CB52-D84C-E6404C759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081" y="5099925"/>
            <a:ext cx="309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9771E36C-3B89-EB39-2EB3-9E953224C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9668" y="4065421"/>
            <a:ext cx="3097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Rectangle 38">
            <a:extLst>
              <a:ext uri="{FF2B5EF4-FFF2-40B4-BE49-F238E27FC236}">
                <a16:creationId xmlns:a16="http://schemas.microsoft.com/office/drawing/2014/main" id="{A086EE1E-1364-CB29-182B-C91CE2CD3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95" y="3896089"/>
            <a:ext cx="203438" cy="1644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27" name="Text Box 223">
            <a:extLst>
              <a:ext uri="{FF2B5EF4-FFF2-40B4-BE49-F238E27FC236}">
                <a16:creationId xmlns:a16="http://schemas.microsoft.com/office/drawing/2014/main" id="{EE0D1AE1-4EC3-9335-DB39-4A709ADB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676" y="3769851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i</a:t>
            </a:r>
          </a:p>
        </p:txBody>
      </p:sp>
      <p:sp>
        <p:nvSpPr>
          <p:cNvPr id="28" name="Text Box 223">
            <a:extLst>
              <a:ext uri="{FF2B5EF4-FFF2-40B4-BE49-F238E27FC236}">
                <a16:creationId xmlns:a16="http://schemas.microsoft.com/office/drawing/2014/main" id="{D9CEC542-D191-D311-00DB-79B5EB343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819" y="4165536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j</a:t>
            </a:r>
          </a:p>
        </p:txBody>
      </p:sp>
      <p:sp>
        <p:nvSpPr>
          <p:cNvPr id="29" name="Text Box 223">
            <a:extLst>
              <a:ext uri="{FF2B5EF4-FFF2-40B4-BE49-F238E27FC236}">
                <a16:creationId xmlns:a16="http://schemas.microsoft.com/office/drawing/2014/main" id="{FF4041C2-212C-62AD-01C6-A86AA19F4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438" y="4791819"/>
            <a:ext cx="428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i="1" dirty="0">
                <a:latin typeface="Times New Roman" charset="0"/>
              </a:rPr>
              <a:t>τ</a:t>
            </a:r>
            <a:r>
              <a:rPr lang="en-US" altLang="zh-TW" i="1" baseline="-25000" dirty="0">
                <a:latin typeface="Times New Roman" charset="0"/>
              </a:rPr>
              <a:t>k</a:t>
            </a:r>
          </a:p>
        </p:txBody>
      </p:sp>
      <p:sp>
        <p:nvSpPr>
          <p:cNvPr id="30" name="Rectangle 38">
            <a:extLst>
              <a:ext uri="{FF2B5EF4-FFF2-40B4-BE49-F238E27FC236}">
                <a16:creationId xmlns:a16="http://schemas.microsoft.com/office/drawing/2014/main" id="{8A8B0381-4E11-26FE-3B34-A75C8C8D9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023" y="4930488"/>
            <a:ext cx="985183" cy="169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id="{88EDAFA4-8D33-DE37-6F00-9655F597D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560" y="4321062"/>
            <a:ext cx="669952" cy="169436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DED1603C-BD25-0622-338C-45A15CA23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122" y="3896482"/>
            <a:ext cx="203438" cy="1644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TW" dirty="0"/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74718F0E-0229-FFE3-BF5E-2E6B0D3DE7AD}"/>
              </a:ext>
            </a:extLst>
          </p:cNvPr>
          <p:cNvCxnSpPr/>
          <p:nvPr/>
        </p:nvCxnSpPr>
        <p:spPr>
          <a:xfrm>
            <a:off x="7007898" y="3777320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FA24DC8-90F7-7E1A-4546-F71F12EB8331}"/>
              </a:ext>
            </a:extLst>
          </p:cNvPr>
          <p:cNvCxnSpPr/>
          <p:nvPr/>
        </p:nvCxnSpPr>
        <p:spPr>
          <a:xfrm>
            <a:off x="7845080" y="4203680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CAF1086-0263-6167-8018-D296868DC36A}"/>
              </a:ext>
            </a:extLst>
          </p:cNvPr>
          <p:cNvCxnSpPr/>
          <p:nvPr/>
        </p:nvCxnSpPr>
        <p:spPr>
          <a:xfrm>
            <a:off x="7215320" y="4800096"/>
            <a:ext cx="0" cy="30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D7105BA-A070-DAA4-0DDF-058A98931608}"/>
              </a:ext>
            </a:extLst>
          </p:cNvPr>
          <p:cNvCxnSpPr/>
          <p:nvPr/>
        </p:nvCxnSpPr>
        <p:spPr>
          <a:xfrm flipV="1">
            <a:off x="5384695" y="3765794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F4C19A16-26B9-0CD0-34EE-3A379CAB054B}"/>
              </a:ext>
            </a:extLst>
          </p:cNvPr>
          <p:cNvCxnSpPr/>
          <p:nvPr/>
        </p:nvCxnSpPr>
        <p:spPr>
          <a:xfrm flipV="1">
            <a:off x="5969211" y="4197910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65ACCD1-F0A6-2EEF-6F69-0952202C9F4B}"/>
              </a:ext>
            </a:extLst>
          </p:cNvPr>
          <p:cNvCxnSpPr/>
          <p:nvPr/>
        </p:nvCxnSpPr>
        <p:spPr>
          <a:xfrm flipV="1">
            <a:off x="5607333" y="4800096"/>
            <a:ext cx="0" cy="29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8ADC935-2BA4-22FB-E7E0-94C98B442069}"/>
              </a:ext>
            </a:extLst>
          </p:cNvPr>
          <p:cNvSpPr txBox="1"/>
          <p:nvPr/>
        </p:nvSpPr>
        <p:spPr>
          <a:xfrm>
            <a:off x="8239326" y="5030346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kumimoji="1" lang="zh-TW" altLang="en-US" sz="1100" i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76953E6-85D3-73E8-2A76-A45072785432}"/>
              </a:ext>
            </a:extLst>
          </p:cNvPr>
          <p:cNvSpPr txBox="1"/>
          <p:nvPr/>
        </p:nvSpPr>
        <p:spPr>
          <a:xfrm>
            <a:off x="3410088" y="33781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i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截限時間</a:t>
            </a: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CEA2DCD8-FF04-D3D1-F963-98A95A82ADC7}"/>
              </a:ext>
            </a:extLst>
          </p:cNvPr>
          <p:cNvCxnSpPr>
            <a:stCxn id="40" idx="2"/>
          </p:cNvCxnSpPr>
          <p:nvPr/>
        </p:nvCxnSpPr>
        <p:spPr>
          <a:xfrm flipH="1">
            <a:off x="3067200" y="3639744"/>
            <a:ext cx="717350" cy="156231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D81D3CC-FAE0-FAFB-8787-90F2A0602AD0}"/>
              </a:ext>
            </a:extLst>
          </p:cNvPr>
          <p:cNvCxnSpPr>
            <a:stCxn id="40" idx="2"/>
          </p:cNvCxnSpPr>
          <p:nvPr/>
        </p:nvCxnSpPr>
        <p:spPr>
          <a:xfrm>
            <a:off x="3784550" y="3639744"/>
            <a:ext cx="110432" cy="499439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D475C05E-54F2-31B0-5506-6A2263D62BE1}"/>
              </a:ext>
            </a:extLst>
          </p:cNvPr>
          <p:cNvCxnSpPr>
            <a:stCxn id="40" idx="2"/>
          </p:cNvCxnSpPr>
          <p:nvPr/>
        </p:nvCxnSpPr>
        <p:spPr>
          <a:xfrm flipH="1">
            <a:off x="3262957" y="3639744"/>
            <a:ext cx="521593" cy="1104148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38BEB7B-5373-9B08-8AE7-F30E166709A7}"/>
              </a:ext>
            </a:extLst>
          </p:cNvPr>
          <p:cNvSpPr txBox="1"/>
          <p:nvPr/>
        </p:nvSpPr>
        <p:spPr>
          <a:xfrm>
            <a:off x="3347552" y="459072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i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違反截限時間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77606F0-2824-3941-C48B-F6930D4A89A2}"/>
              </a:ext>
            </a:extLst>
          </p:cNvPr>
          <p:cNvSpPr txBox="1"/>
          <p:nvPr/>
        </p:nvSpPr>
        <p:spPr>
          <a:xfrm>
            <a:off x="5797842" y="5175518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i="1">
                <a:latin typeface="Times New Roman" charset="0"/>
                <a:ea typeface="Times New Roman" charset="0"/>
                <a:cs typeface="Times New Roman" charset="0"/>
              </a:rPr>
              <a:t>所有工作皆滿足截限時間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2E4A663-FCA7-F111-94ED-93A4EED02B8E}"/>
              </a:ext>
            </a:extLst>
          </p:cNvPr>
          <p:cNvSpPr txBox="1"/>
          <p:nvPr/>
        </p:nvSpPr>
        <p:spPr>
          <a:xfrm>
            <a:off x="1855540" y="5163139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>
                <a:latin typeface="Times New Roman" charset="0"/>
              </a:rPr>
              <a:t>τ</a:t>
            </a:r>
            <a:r>
              <a:rPr lang="en-US" altLang="zh-TW" sz="1400" i="1" baseline="-25000" dirty="0">
                <a:latin typeface="Times New Roman" charset="0"/>
              </a:rPr>
              <a:t>k </a:t>
            </a:r>
            <a:r>
              <a:rPr kumimoji="1" lang="zh-TW" altLang="en-US" sz="1400" i="1" dirty="0">
                <a:latin typeface="Times New Roman" charset="0"/>
                <a:ea typeface="Times New Roman" charset="0"/>
                <a:cs typeface="Times New Roman" charset="0"/>
              </a:rPr>
              <a:t>違反了其截限時間</a:t>
            </a:r>
          </a:p>
        </p:txBody>
      </p:sp>
      <p:grpSp>
        <p:nvGrpSpPr>
          <p:cNvPr id="47" name="Group 17">
            <a:extLst>
              <a:ext uri="{FF2B5EF4-FFF2-40B4-BE49-F238E27FC236}">
                <a16:creationId xmlns:a16="http://schemas.microsoft.com/office/drawing/2014/main" id="{DC98F894-D30E-CF65-ECBD-E13AE78C22AE}"/>
              </a:ext>
            </a:extLst>
          </p:cNvPr>
          <p:cNvGrpSpPr>
            <a:grpSpLocks/>
          </p:cNvGrpSpPr>
          <p:nvPr/>
        </p:nvGrpSpPr>
        <p:grpSpPr bwMode="auto">
          <a:xfrm>
            <a:off x="3069370" y="4595035"/>
            <a:ext cx="360363" cy="288925"/>
            <a:chOff x="4241" y="3475"/>
            <a:chExt cx="227" cy="182"/>
          </a:xfrm>
        </p:grpSpPr>
        <p:sp>
          <p:nvSpPr>
            <p:cNvPr id="48" name="Line 15">
              <a:extLst>
                <a:ext uri="{FF2B5EF4-FFF2-40B4-BE49-F238E27FC236}">
                  <a16:creationId xmlns:a16="http://schemas.microsoft.com/office/drawing/2014/main" id="{C6C834EA-6940-8031-9B73-02ECB143E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475"/>
              <a:ext cx="227" cy="18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Line 16">
              <a:extLst>
                <a:ext uri="{FF2B5EF4-FFF2-40B4-BE49-F238E27FC236}">
                  <a16:creationId xmlns:a16="http://schemas.microsoft.com/office/drawing/2014/main" id="{E10F8E72-F986-1639-D104-74A335D2F0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1" y="3475"/>
              <a:ext cx="227" cy="18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0" name="投影片編號版面配置區 49">
            <a:extLst>
              <a:ext uri="{FF2B5EF4-FFF2-40B4-BE49-F238E27FC236}">
                <a16:creationId xmlns:a16="http://schemas.microsoft.com/office/drawing/2014/main" id="{006F47DD-3187-02AA-6D1D-66890B3122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94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5E037-59E4-4BB7-4589-A96A50A3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著名的即時工作排程方法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023268-4508-81BD-F4A3-5725F8A9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0807"/>
            <a:ext cx="7543801" cy="1266132"/>
          </a:xfrm>
        </p:spPr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固定優先權的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Rate Monotonic (RM)</a:t>
            </a:r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方法</a:t>
            </a:r>
            <a:endParaRPr kumimoji="1" lang="en-US" altLang="zh-TW" dirty="0">
              <a:latin typeface="Times New Roman" panose="02020603050405020304" pitchFamily="18" charset="0"/>
              <a:ea typeface="+mn-ea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Offline</a:t>
            </a:r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方法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 — </a:t>
            </a:r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在系統開始運作前即可決定優先權</a:t>
            </a:r>
            <a:endParaRPr kumimoji="1" lang="en-US" altLang="zh-TW" dirty="0">
              <a:latin typeface="Times New Roman" panose="02020603050405020304" pitchFamily="18" charset="0"/>
              <a:ea typeface="+mn-ea"/>
            </a:endParaRPr>
          </a:p>
          <a:p>
            <a:pPr lvl="1"/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依據工作週期的長短給定優先權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 — </a:t>
            </a:r>
            <a:r>
              <a:rPr kumimoji="1" lang="zh-TW" altLang="en-US" dirty="0">
                <a:latin typeface="Times New Roman" panose="02020603050405020304" pitchFamily="18" charset="0"/>
                <a:ea typeface="+mn-ea"/>
              </a:rPr>
              <a:t>週期愈短者其優先權愈高</a:t>
            </a:r>
            <a:endParaRPr kumimoji="1" lang="en-US" altLang="zh-TW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2D942E5-15A0-9912-83CC-CEAF611CE975}"/>
              </a:ext>
            </a:extLst>
          </p:cNvPr>
          <p:cNvSpPr txBox="1">
            <a:spLocks/>
          </p:cNvSpPr>
          <p:nvPr/>
        </p:nvSpPr>
        <p:spPr>
          <a:xfrm>
            <a:off x="800099" y="3547996"/>
            <a:ext cx="7543801" cy="1266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FF9128"/>
              </a:buClr>
              <a:buSzPct val="100000"/>
              <a:buFont typeface="Wingdings" charset="2"/>
              <a:buChar char="n"/>
              <a:tabLst>
                <a:tab pos="217488" algn="l"/>
              </a:tabLst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2438" indent="-25241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l"/>
              <a:tabLst>
                <a:tab pos="71438" algn="l"/>
              </a:tabLst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22300" indent="-23812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Wingdings" charset="2"/>
              <a:buChar char="p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12788" indent="-1460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895350" indent="-1460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9128"/>
              </a:buClr>
              <a:buFont typeface="Arial" charset="0"/>
              <a:buChar char="•"/>
              <a:tabLst>
                <a:tab pos="71438" algn="l"/>
              </a:tabLst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動態優先權的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Earliest Deadline First (EDF)</a:t>
            </a:r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方法</a:t>
            </a:r>
            <a:endParaRPr kumimoji="1" lang="en-US" altLang="zh-TW" dirty="0">
              <a:latin typeface="Times New Roman" panose="02020603050405020304" pitchFamily="18" charset="0"/>
              <a:ea typeface="+mn-ea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Online</a:t>
            </a:r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方法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 — </a:t>
            </a:r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在系統運行時才決定優先權</a:t>
            </a:r>
            <a:endParaRPr kumimoji="1" lang="en-US" altLang="zh-TW" dirty="0">
              <a:latin typeface="Times New Roman" panose="02020603050405020304" pitchFamily="18" charset="0"/>
              <a:ea typeface="+mn-ea"/>
            </a:endParaRPr>
          </a:p>
          <a:p>
            <a:pPr lvl="1"/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在系統運行時，依據當時每個在等待佇列中的工作距其截限時間的遠近決定優先權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 — </a:t>
            </a:r>
            <a:r>
              <a:rPr kumimoji="1" lang="zh-TW" altLang="en-US">
                <a:latin typeface="Times New Roman" panose="02020603050405020304" pitchFamily="18" charset="0"/>
                <a:ea typeface="+mn-ea"/>
              </a:rPr>
              <a:t>距截限時間愈近者其優先權愈高</a:t>
            </a:r>
            <a:r>
              <a:rPr kumimoji="1" lang="en-US" altLang="zh-TW" dirty="0">
                <a:latin typeface="Times New Roman" panose="02020603050405020304" pitchFamily="18" charset="0"/>
                <a:ea typeface="+mn-ea"/>
              </a:rPr>
              <a:t> </a:t>
            </a:r>
            <a:endParaRPr kumimoji="1" lang="zh-TW" alt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Line 19">
            <a:extLst>
              <a:ext uri="{FF2B5EF4-FFF2-40B4-BE49-F238E27FC236}">
                <a16:creationId xmlns:a16="http://schemas.microsoft.com/office/drawing/2014/main" id="{5A4D5568-A558-17C9-66B1-7746076BE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019" y="2883995"/>
            <a:ext cx="55600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92BD22BA-A8D1-7961-F13E-D20464162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286" y="2708466"/>
            <a:ext cx="343360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0A379E5-CA51-FB43-6A50-6EA29068A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66" y="2708466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CC34AB1C-9B0A-E659-DE6B-3F9A08E94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286" y="2532937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Line 23">
            <a:extLst>
              <a:ext uri="{FF2B5EF4-FFF2-40B4-BE49-F238E27FC236}">
                <a16:creationId xmlns:a16="http://schemas.microsoft.com/office/drawing/2014/main" id="{4119EFE8-C426-4B15-BC04-DF28DE8AF6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2166" y="2532937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47D2E659-6E05-3556-B545-51DD1ACAC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313" y="2532937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BA39BD9E-6A4C-E5D5-7094-47DFBD42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313" y="2708466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E6397D80-66FD-E15C-CC4C-494C5F1A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475" y="2708466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9E0D0086-019A-F8D0-E07E-FCBD59B6E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355" y="2708466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6" name="Line 28">
            <a:extLst>
              <a:ext uri="{FF2B5EF4-FFF2-40B4-BE49-F238E27FC236}">
                <a16:creationId xmlns:a16="http://schemas.microsoft.com/office/drawing/2014/main" id="{042949B8-1AA6-076B-7DF0-6CE175010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9475" y="2532937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BB5867BC-2CE0-79B0-7375-0D2EC1BF0A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93355" y="2532937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0D7024FE-E231-9B60-FAC3-D2C73E9B9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019" y="3409809"/>
            <a:ext cx="55600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047605AF-A315-A820-EA66-442082911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45" y="3234280"/>
            <a:ext cx="689253" cy="175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22" name="Line 34">
            <a:extLst>
              <a:ext uri="{FF2B5EF4-FFF2-40B4-BE49-F238E27FC236}">
                <a16:creationId xmlns:a16="http://schemas.microsoft.com/office/drawing/2014/main" id="{1316E6DA-5828-C65E-852D-96EDDDB65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286" y="3058751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3" name="Line 35">
            <a:extLst>
              <a:ext uri="{FF2B5EF4-FFF2-40B4-BE49-F238E27FC236}">
                <a16:creationId xmlns:a16="http://schemas.microsoft.com/office/drawing/2014/main" id="{692C0267-8335-BCA7-435A-231AA7D6A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419" y="3059524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E4678001-05C3-946F-5D04-1DF5567F6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9" y="3234280"/>
            <a:ext cx="344627" cy="175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27" name="Rectangle 39">
            <a:extLst>
              <a:ext uri="{FF2B5EF4-FFF2-40B4-BE49-F238E27FC236}">
                <a16:creationId xmlns:a16="http://schemas.microsoft.com/office/drawing/2014/main" id="{3640D230-53B3-1DCD-E8A1-F497F3D5A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835" y="3234280"/>
            <a:ext cx="689253" cy="175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5DFDB6-48A9-E195-19FD-276230A3E074}"/>
              </a:ext>
            </a:extLst>
          </p:cNvPr>
          <p:cNvSpPr txBox="1"/>
          <p:nvPr/>
        </p:nvSpPr>
        <p:spPr>
          <a:xfrm>
            <a:off x="7829282" y="322872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35">
            <a:extLst>
              <a:ext uri="{FF2B5EF4-FFF2-40B4-BE49-F238E27FC236}">
                <a16:creationId xmlns:a16="http://schemas.microsoft.com/office/drawing/2014/main" id="{BD67EFA8-A257-6B5C-EA52-494C54C7E9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5513" y="3060365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0" name="Line 37">
            <a:extLst>
              <a:ext uri="{FF2B5EF4-FFF2-40B4-BE49-F238E27FC236}">
                <a16:creationId xmlns:a16="http://schemas.microsoft.com/office/drawing/2014/main" id="{7C50A974-E6E3-35AC-EB3E-7DB0A518B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6929" y="3060365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Line 29">
            <a:extLst>
              <a:ext uri="{FF2B5EF4-FFF2-40B4-BE49-F238E27FC236}">
                <a16:creationId xmlns:a16="http://schemas.microsoft.com/office/drawing/2014/main" id="{1DA75C0F-2089-89C5-CB53-494A8917A7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022" y="2532932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4029B9B-9991-ECCE-4A4D-7DE082DE55A9}"/>
              </a:ext>
            </a:extLst>
          </p:cNvPr>
          <p:cNvSpPr txBox="1"/>
          <p:nvPr/>
        </p:nvSpPr>
        <p:spPr>
          <a:xfrm>
            <a:off x="1281001" y="2593322"/>
            <a:ext cx="1226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=(2, 6)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8C3ED15-6E19-F129-579E-38687F08CC60}"/>
              </a:ext>
            </a:extLst>
          </p:cNvPr>
          <p:cNvSpPr txBox="1"/>
          <p:nvPr/>
        </p:nvSpPr>
        <p:spPr>
          <a:xfrm>
            <a:off x="1187864" y="3000926"/>
            <a:ext cx="123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=(5,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A9DC1A1-1803-6B0F-3451-CF6D58317627}"/>
              </a:ext>
            </a:extLst>
          </p:cNvPr>
          <p:cNvSpPr txBox="1"/>
          <p:nvPr/>
        </p:nvSpPr>
        <p:spPr>
          <a:xfrm>
            <a:off x="1273122" y="5025197"/>
            <a:ext cx="1107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=(2, 6)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B29DA54-174E-22EA-0B5F-6200B3B0CA66}"/>
              </a:ext>
            </a:extLst>
          </p:cNvPr>
          <p:cNvSpPr txBox="1"/>
          <p:nvPr/>
        </p:nvSpPr>
        <p:spPr>
          <a:xfrm>
            <a:off x="1158122" y="5475136"/>
            <a:ext cx="1107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=(5, 10)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Line 19">
            <a:extLst>
              <a:ext uri="{FF2B5EF4-FFF2-40B4-BE49-F238E27FC236}">
                <a16:creationId xmlns:a16="http://schemas.microsoft.com/office/drawing/2014/main" id="{B4C6A4D3-B0A1-1B1D-B0D6-D17910F7C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018" y="5322404"/>
            <a:ext cx="55600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4" name="Rectangle 20">
            <a:extLst>
              <a:ext uri="{FF2B5EF4-FFF2-40B4-BE49-F238E27FC236}">
                <a16:creationId xmlns:a16="http://schemas.microsoft.com/office/drawing/2014/main" id="{B9003C0F-37C6-5923-B204-A9B7E9AD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285" y="5146875"/>
            <a:ext cx="343360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5" name="Rectangle 21">
            <a:extLst>
              <a:ext uri="{FF2B5EF4-FFF2-40B4-BE49-F238E27FC236}">
                <a16:creationId xmlns:a16="http://schemas.microsoft.com/office/drawing/2014/main" id="{FF39BAA2-B0C5-5572-E324-E5B150019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432" y="5146875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6" name="Line 22">
            <a:extLst>
              <a:ext uri="{FF2B5EF4-FFF2-40B4-BE49-F238E27FC236}">
                <a16:creationId xmlns:a16="http://schemas.microsoft.com/office/drawing/2014/main" id="{40161789-E57A-D38C-AF9D-0D5410319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285" y="4971346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" name="Line 23">
            <a:extLst>
              <a:ext uri="{FF2B5EF4-FFF2-40B4-BE49-F238E27FC236}">
                <a16:creationId xmlns:a16="http://schemas.microsoft.com/office/drawing/2014/main" id="{CBDA21C2-D251-52F0-BD9D-2469B4D70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2165" y="4971346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8" name="Line 24">
            <a:extLst>
              <a:ext uri="{FF2B5EF4-FFF2-40B4-BE49-F238E27FC236}">
                <a16:creationId xmlns:a16="http://schemas.microsoft.com/office/drawing/2014/main" id="{550C18AB-C520-E12A-7820-D9002C61F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312" y="4971346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9" name="Rectangle 25">
            <a:extLst>
              <a:ext uri="{FF2B5EF4-FFF2-40B4-BE49-F238E27FC236}">
                <a16:creationId xmlns:a16="http://schemas.microsoft.com/office/drawing/2014/main" id="{DB14F53B-30F1-9467-E502-3AF3E916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312" y="5146875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0" name="Rectangle 26">
            <a:extLst>
              <a:ext uri="{FF2B5EF4-FFF2-40B4-BE49-F238E27FC236}">
                <a16:creationId xmlns:a16="http://schemas.microsoft.com/office/drawing/2014/main" id="{93482FCE-D9B9-A19A-0AF9-5A62E37D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474" y="5146875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FCC59360-60EA-E070-7C48-FB02E2E34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354" y="5146875"/>
            <a:ext cx="344627" cy="17552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2" name="Line 28">
            <a:extLst>
              <a:ext uri="{FF2B5EF4-FFF2-40B4-BE49-F238E27FC236}">
                <a16:creationId xmlns:a16="http://schemas.microsoft.com/office/drawing/2014/main" id="{CEA14CA0-919D-95EA-3695-36EB11839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9474" y="4971346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3" name="Line 29">
            <a:extLst>
              <a:ext uri="{FF2B5EF4-FFF2-40B4-BE49-F238E27FC236}">
                <a16:creationId xmlns:a16="http://schemas.microsoft.com/office/drawing/2014/main" id="{22264E3B-F5C6-188A-3DA0-058622FC84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93354" y="4971346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4" name="Line 31">
            <a:extLst>
              <a:ext uri="{FF2B5EF4-FFF2-40B4-BE49-F238E27FC236}">
                <a16:creationId xmlns:a16="http://schemas.microsoft.com/office/drawing/2014/main" id="{246EDCE2-0B1F-A5AD-BE8C-53F923273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018" y="5848218"/>
            <a:ext cx="55600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5" name="Rectangle 32">
            <a:extLst>
              <a:ext uri="{FF2B5EF4-FFF2-40B4-BE49-F238E27FC236}">
                <a16:creationId xmlns:a16="http://schemas.microsoft.com/office/drawing/2014/main" id="{B4BF6146-FDAD-BE9C-26D8-11B5C598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44" y="5667133"/>
            <a:ext cx="884723" cy="1810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6" name="Rectangle 33">
            <a:extLst>
              <a:ext uri="{FF2B5EF4-FFF2-40B4-BE49-F238E27FC236}">
                <a16:creationId xmlns:a16="http://schemas.microsoft.com/office/drawing/2014/main" id="{9D708DF3-EF60-0754-664D-E6949AF38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87" y="5684296"/>
            <a:ext cx="540096" cy="16392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7" name="Line 34">
            <a:extLst>
              <a:ext uri="{FF2B5EF4-FFF2-40B4-BE49-F238E27FC236}">
                <a16:creationId xmlns:a16="http://schemas.microsoft.com/office/drawing/2014/main" id="{EA263832-60BF-5C5C-693B-A258BA24F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8285" y="5497160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Line 35">
            <a:extLst>
              <a:ext uri="{FF2B5EF4-FFF2-40B4-BE49-F238E27FC236}">
                <a16:creationId xmlns:a16="http://schemas.microsoft.com/office/drawing/2014/main" id="{52D23B5C-90F6-AA2F-2143-715A09494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418" y="5497933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9" name="Rectangle 36">
            <a:extLst>
              <a:ext uri="{FF2B5EF4-FFF2-40B4-BE49-F238E27FC236}">
                <a16:creationId xmlns:a16="http://schemas.microsoft.com/office/drawing/2014/main" id="{7AF85F2F-17B0-EAC0-CECC-EDAAB5C4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418" y="5672689"/>
            <a:ext cx="344627" cy="175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7F520C25-BB5C-6390-B58C-C2002CCBD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834" y="5672689"/>
            <a:ext cx="689253" cy="175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0616AEC-F905-E7F0-4CED-370D9293952F}"/>
              </a:ext>
            </a:extLst>
          </p:cNvPr>
          <p:cNvSpPr txBox="1"/>
          <p:nvPr/>
        </p:nvSpPr>
        <p:spPr>
          <a:xfrm>
            <a:off x="7829281" y="566713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Line 35">
            <a:extLst>
              <a:ext uri="{FF2B5EF4-FFF2-40B4-BE49-F238E27FC236}">
                <a16:creationId xmlns:a16="http://schemas.microsoft.com/office/drawing/2014/main" id="{9F5AA82F-59CB-6943-897E-EA384D95A6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5512" y="5498774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3" name="Line 37">
            <a:extLst>
              <a:ext uri="{FF2B5EF4-FFF2-40B4-BE49-F238E27FC236}">
                <a16:creationId xmlns:a16="http://schemas.microsoft.com/office/drawing/2014/main" id="{55A49B89-5654-2C32-44FD-C2C6D0618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6928" y="5498774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4" name="Line 29">
            <a:extLst>
              <a:ext uri="{FF2B5EF4-FFF2-40B4-BE49-F238E27FC236}">
                <a16:creationId xmlns:a16="http://schemas.microsoft.com/office/drawing/2014/main" id="{9F3BFE26-232A-D5B2-87DC-B8593CFA5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4021" y="4971341"/>
            <a:ext cx="1267" cy="140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B093D700-1DE8-6462-C834-7240FE1F6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538" y="3228723"/>
            <a:ext cx="178521" cy="1809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88" name="Rectangle 36">
            <a:extLst>
              <a:ext uri="{FF2B5EF4-FFF2-40B4-BE49-F238E27FC236}">
                <a16:creationId xmlns:a16="http://schemas.microsoft.com/office/drawing/2014/main" id="{385D0284-DD36-7336-09F1-09D64C679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981" y="5670866"/>
            <a:ext cx="178521" cy="1809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89" name="Rectangle 33">
            <a:extLst>
              <a:ext uri="{FF2B5EF4-FFF2-40B4-BE49-F238E27FC236}">
                <a16:creationId xmlns:a16="http://schemas.microsoft.com/office/drawing/2014/main" id="{DD14D0D0-0F5A-0A03-DA74-4BAFC6833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939" y="3245886"/>
            <a:ext cx="540096" cy="16392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90" name="Rectangle 36">
            <a:extLst>
              <a:ext uri="{FF2B5EF4-FFF2-40B4-BE49-F238E27FC236}">
                <a16:creationId xmlns:a16="http://schemas.microsoft.com/office/drawing/2014/main" id="{B5C224EF-B13E-07C5-1B07-AA76AE92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980" y="3228351"/>
            <a:ext cx="178521" cy="1809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913BA3-B30A-AE5C-0858-C9E206596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525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41DB7B6-5991-A3CA-2E31-746BBBFAA4B6}"/>
              </a:ext>
            </a:extLst>
          </p:cNvPr>
          <p:cNvSpPr txBox="1">
            <a:spLocks/>
          </p:cNvSpPr>
          <p:nvPr/>
        </p:nvSpPr>
        <p:spPr>
          <a:xfrm>
            <a:off x="4342588" y="544570"/>
            <a:ext cx="2426209" cy="77189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Heiti TC Medium" pitchFamily="2" charset="-128"/>
                <a:ea typeface="Heiti TC Medium" pitchFamily="2" charset="-128"/>
                <a:cs typeface="Times New Roman" charset="0"/>
              </a:defRPr>
            </a:lvl1pPr>
          </a:lstStyle>
          <a:p>
            <a:pPr algn="l"/>
            <a:r>
              <a:rPr kumimoji="1" lang="zh-TW" altLang="en-US" dirty="0"/>
              <a:t>平台架構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EECB15-1204-9D32-B628-AA720A38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6883" y="1267350"/>
            <a:ext cx="4130235" cy="513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7C45725-3AD7-3C69-71F1-D5BF3149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99" y="173118"/>
            <a:ext cx="1803400" cy="14097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6A0241-BB28-84D6-5FA1-5CC58AD6A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35186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自訂 2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EA4024"/>
      </a:accent5>
      <a:accent6>
        <a:srgbClr val="163B8F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4" id="{EB6F8470-3566-2E4C-B96E-7E5BBA8FAF1A}" vid="{DFB3B21F-3B96-B041-A407-4C8F81CC1A0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7FD147F913A3284EBB22F4B5D3062B9D" ma:contentTypeVersion="8" ma:contentTypeDescription="建立新的文件。" ma:contentTypeScope="" ma:versionID="c525df8a71b0ef3f5238786882b4a9e1">
  <xsd:schema xmlns:xsd="http://www.w3.org/2001/XMLSchema" xmlns:xs="http://www.w3.org/2001/XMLSchema" xmlns:p="http://schemas.microsoft.com/office/2006/metadata/properties" xmlns:ns2="e07e8582-08a5-40a1-9f99-0b76a73f1fd6" targetNamespace="http://schemas.microsoft.com/office/2006/metadata/properties" ma:root="true" ma:fieldsID="4ad549483635d90241e9c557d89e4763" ns2:_="">
    <xsd:import namespace="e07e8582-08a5-40a1-9f99-0b76a73f1fd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e8582-08a5-40a1-9f99-0b76a73f1fd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影像標籤" ma:readOnly="false" ma:fieldId="{5cf76f15-5ced-4ddc-b409-7134ff3c332f}" ma:taxonomyMulti="true" ma:sspId="ba7a08f9-8fef-46a9-a044-942305732d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07e8582-08a5-40a1-9f99-0b76a73f1fd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452571B-CF90-4AEE-9B22-9B7CED0A76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0FE746-02CB-452E-8AA4-BC273E665E24}">
  <ds:schemaRefs>
    <ds:schemaRef ds:uri="e07e8582-08a5-40a1-9f99-0b76a73f1f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ED4E56-7AE2-48A2-A3C0-C80BEA86B70D}">
  <ds:schemaRefs>
    <ds:schemaRef ds:uri="e07e8582-08a5-40a1-9f99-0b76a73f1f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19106</TotalTime>
  <Words>1267</Words>
  <Application>Microsoft Macintosh PowerPoint</Application>
  <PresentationFormat>如螢幕大小 (4:3)</PresentationFormat>
  <Paragraphs>304</Paragraphs>
  <Slides>26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40" baseType="lpstr">
      <vt:lpstr>Gill Sans</vt:lpstr>
      <vt:lpstr>Calibri</vt:lpstr>
      <vt:lpstr>微軟正黑體</vt:lpstr>
      <vt:lpstr>Wingdings</vt:lpstr>
      <vt:lpstr>El Messiri Medium</vt:lpstr>
      <vt:lpstr>Times New Roman</vt:lpstr>
      <vt:lpstr>Arial</vt:lpstr>
      <vt:lpstr>Orbitron Medium</vt:lpstr>
      <vt:lpstr>MesloLGS NF</vt:lpstr>
      <vt:lpstr>Heiti TC Medium</vt:lpstr>
      <vt:lpstr>Heiti TC Light</vt:lpstr>
      <vt:lpstr>Cambria Math</vt:lpstr>
      <vt:lpstr>Weibei SC</vt:lpstr>
      <vt:lpstr>回顧</vt:lpstr>
      <vt:lpstr>PowerPoint 簡報</vt:lpstr>
      <vt:lpstr>嵌入式系統開發的挑戰與回應</vt:lpstr>
      <vt:lpstr>PowerPoint 簡報</vt:lpstr>
      <vt:lpstr>PowerPoint 簡報</vt:lpstr>
      <vt:lpstr>PowerPoint 簡報</vt:lpstr>
      <vt:lpstr>即時系統(Real-Time Systems)</vt:lpstr>
      <vt:lpstr>即時工作排程</vt:lpstr>
      <vt:lpstr>著名的即時工作排程方法</vt:lpstr>
      <vt:lpstr>PowerPoint 簡報</vt:lpstr>
      <vt:lpstr>PowerPoint 簡報</vt:lpstr>
      <vt:lpstr>節能層級與工作版本</vt:lpstr>
      <vt:lpstr>嵌入式作業系統端的修改</vt:lpstr>
      <vt:lpstr>PowerPoint 簡報</vt:lpstr>
      <vt:lpstr>工作清單</vt:lpstr>
      <vt:lpstr>使用Python API開發工作</vt:lpstr>
      <vt:lpstr>使用Python API開發工作</vt:lpstr>
      <vt:lpstr>工作定義檔</vt:lpstr>
      <vt:lpstr>組態檔</vt:lpstr>
      <vt:lpstr>SafeNPTU Web</vt:lpstr>
      <vt:lpstr>Web API</vt:lpstr>
      <vt:lpstr>Web API</vt:lpstr>
      <vt:lpstr>PowerPoint 簡報</vt:lpstr>
      <vt:lpstr>PowerPoint 簡報</vt:lpstr>
      <vt:lpstr>結論</vt:lpstr>
      <vt:lpstr>未來展望</vt:lpstr>
      <vt:lpstr>簡報到此結束 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吳卓俊</dc:creator>
  <cp:lastModifiedBy>廖鈞榆</cp:lastModifiedBy>
  <cp:revision>33</cp:revision>
  <dcterms:created xsi:type="dcterms:W3CDTF">2022-11-21T06:28:14Z</dcterms:created>
  <dcterms:modified xsi:type="dcterms:W3CDTF">2022-12-10T09:48:08Z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0x0101007FD147F913A3284EBB22F4B5D3062B9D</vt:lpwstr>
  </property>
</Properties>
</file>